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embeddedFontLst>
    <p:embeddedFont>
      <p:font typeface="Raleway"/>
      <p:regular r:id="rId68"/>
      <p:bold r:id="rId69"/>
      <p:italic r:id="rId70"/>
      <p:boldItalic r:id="rId71"/>
    </p:embeddedFont>
    <p:embeddedFont>
      <p:font typeface="Helvetica Neue"/>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EFF428-9EA5-4189-BCB7-54D9423761BC}">
  <a:tblStyle styleId="{9EEFF428-9EA5-4189-BCB7-54D9423761B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A"/>
          </a:solidFill>
        </a:fill>
      </a:tcStyle>
    </a:wholeTbl>
    <a:band1H>
      <a:tcTxStyle/>
      <a:tcStyle>
        <a:fill>
          <a:solidFill>
            <a:srgbClr val="CCCFD3"/>
          </a:solidFill>
        </a:fill>
      </a:tcStyle>
    </a:band1H>
    <a:band2H>
      <a:tcTxStyle/>
    </a:band2H>
    <a:band1V>
      <a:tcTxStyle/>
      <a:tcStyle>
        <a:fill>
          <a:solidFill>
            <a:srgbClr val="CCCFD3"/>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4.xml"/><Relationship Id="rId75" Type="http://schemas.openxmlformats.org/officeDocument/2006/relationships/font" Target="fonts/HelveticaNeue-boldItalic.fntdata"/><Relationship Id="rId30" Type="http://schemas.openxmlformats.org/officeDocument/2006/relationships/slide" Target="slides/slide23.xml"/><Relationship Id="rId74" Type="http://schemas.openxmlformats.org/officeDocument/2006/relationships/font" Target="fonts/HelveticaNeue-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aleway-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aleway-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8a6119c3c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8a6119c3c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13538029e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a13538029e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13538029e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a13538029e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a13538029e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3a13538029e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a13538029e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a13538029e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0f9480103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f9480103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f94801031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0f94801031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0f9480103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0f9480103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0f9480103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0f9480103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0f9480103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0f9480103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0f94801031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f94801031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0e923e535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0e923e535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f9480103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f9480103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0e923e5350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30e923e5350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e923e5350_0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30e923e5350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0e923e5350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30e923e5350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0f9480103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0f9480103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0e923e5350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30e923e5350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0e923e5350_0_1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30e923e5350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e923e5350_0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30e923e5350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0e923e5350_0_2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30e923e5350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0f9480103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0f9480103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f94801031_0_6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0f94801031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0e923e5350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30e923e5350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0e923e5350_0_3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30e923e5350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0e923e5350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g30e923e5350_0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0e923e5350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30e923e5350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0e923e5350_0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30e923e5350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0e923e5350_0_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g30e923e5350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0e923e5350_0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30e923e5350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0e923e5350_0_5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30e923e5350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0e923e5350_0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30e923e5350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30e923e5350_0_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30e923e5350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e923e5350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0e923e5350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0e923e5350_0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30e923e5350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0e923e5350_0_5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30e923e5350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0e923e5350_0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30e923e5350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0e923e5350_0_6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30e923e5350_0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0e923e5350_0_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30e923e5350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0e923e5350_0_6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30e923e5350_0_6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0e923e5350_0_6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30e923e5350_0_6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0e923e5350_0_6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30e923e5350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0e923e5350_0_7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g30e923e5350_0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103d7749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103d7749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13538029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a13538029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103d77498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103d77498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103d77498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103d7749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103d77498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103d77498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103d77498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103d77498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103d7749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103d7749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0e923e5350_0_7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30e923e5350_0_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0e923e5350_0_7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30e923e5350_0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0e923e5350_0_8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30e923e5350_0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0e923e5350_0_8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30e923e5350_0_8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0e923e5350_0_8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g30e923e5350_0_8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13538029e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a13538029e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30e923e5350_0_8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g30e923e5350_0_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13538029e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3a13538029e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13538029e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a13538029e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13538029e_0_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a13538029e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6002E"/>
              </a:buClr>
              <a:buSzPts val="5200"/>
              <a:buNone/>
              <a:defRPr sz="5200">
                <a:solidFill>
                  <a:srgbClr val="E6002E"/>
                </a:solidFill>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28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E6002E"/>
              </a:buClr>
              <a:buSzPts val="3600"/>
              <a:buNone/>
              <a:defRPr sz="3600">
                <a:solidFill>
                  <a:srgbClr val="E6002E"/>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6002E"/>
              </a:buClr>
              <a:buSzPts val="2800"/>
              <a:buNone/>
              <a:defRPr>
                <a:solidFill>
                  <a:srgbClr val="E6002E"/>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9238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left">
  <p:cSld name="TITLE_AND_TWO_COLUMNS_2">
    <p:spTree>
      <p:nvGrpSpPr>
        <p:cNvPr id="71" name="Shape 71"/>
        <p:cNvGrpSpPr/>
        <p:nvPr/>
      </p:nvGrpSpPr>
      <p:grpSpPr>
        <a:xfrm>
          <a:off x="0" y="0"/>
          <a:ext cx="0" cy="0"/>
          <a:chOff x="0" y="0"/>
          <a:chExt cx="0" cy="0"/>
        </a:xfrm>
      </p:grpSpPr>
      <p:sp>
        <p:nvSpPr>
          <p:cNvPr id="72" name="Google Shape;72;p1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left small">
  <p:cSld name="TITLE_AND_TWO_COLUMNS_2_1">
    <p:spTree>
      <p:nvGrpSpPr>
        <p:cNvPr id="75" name="Shape 75"/>
        <p:cNvGrpSpPr/>
        <p:nvPr/>
      </p:nvGrpSpPr>
      <p:grpSpPr>
        <a:xfrm>
          <a:off x="0" y="0"/>
          <a:ext cx="0" cy="0"/>
          <a:chOff x="0" y="0"/>
          <a:chExt cx="0" cy="0"/>
        </a:xfrm>
      </p:grpSpPr>
      <p:sp>
        <p:nvSpPr>
          <p:cNvPr id="76" name="Google Shape;76;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9"/>
          <p:cNvSpPr txBox="1"/>
          <p:nvPr>
            <p:ph idx="1" type="body"/>
          </p:nvPr>
        </p:nvSpPr>
        <p:spPr>
          <a:xfrm>
            <a:off x="311700" y="923875"/>
            <a:ext cx="2415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right">
  <p:cSld name="TITLE_AND_TWO_COLUMNS_1">
    <p:spTree>
      <p:nvGrpSpPr>
        <p:cNvPr id="79" name="Shape 79"/>
        <p:cNvGrpSpPr/>
        <p:nvPr/>
      </p:nvGrpSpPr>
      <p:grpSpPr>
        <a:xfrm>
          <a:off x="0" y="0"/>
          <a:ext cx="0" cy="0"/>
          <a:chOff x="0" y="0"/>
          <a:chExt cx="0" cy="0"/>
        </a:xfrm>
      </p:grpSpPr>
      <p:sp>
        <p:nvSpPr>
          <p:cNvPr id="80" name="Google Shape;80;p2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0"/>
          <p:cNvSpPr txBox="1"/>
          <p:nvPr>
            <p:ph idx="1" type="body"/>
          </p:nvPr>
        </p:nvSpPr>
        <p:spPr>
          <a:xfrm>
            <a:off x="4832400" y="9238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2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6002E"/>
              </a:buClr>
              <a:buSzPts val="2800"/>
              <a:buNone/>
              <a:defRPr>
                <a:solidFill>
                  <a:srgbClr val="E6002E"/>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6" name="Google Shape;96;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1" name="Google Shape;10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 name="Google Shape;104;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5" name="Google Shape;10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108" name="Shape 108"/>
        <p:cNvGrpSpPr/>
        <p:nvPr/>
      </p:nvGrpSpPr>
      <p:grpSpPr>
        <a:xfrm>
          <a:off x="0" y="0"/>
          <a:ext cx="0" cy="0"/>
          <a:chOff x="0" y="0"/>
          <a:chExt cx="0" cy="0"/>
        </a:xfrm>
      </p:grpSpPr>
      <p:sp>
        <p:nvSpPr>
          <p:cNvPr id="109" name="Google Shape;109;p28"/>
          <p:cNvSpPr txBox="1"/>
          <p:nvPr>
            <p:ph type="title"/>
          </p:nvPr>
        </p:nvSpPr>
        <p:spPr>
          <a:xfrm>
            <a:off x="1447800" y="90375"/>
            <a:ext cx="58884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28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0" name="Google Shape;110;p2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11" name="Google Shape;111;p2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12" name="Google Shape;112;p28"/>
          <p:cNvSpPr/>
          <p:nvPr/>
        </p:nvSpPr>
        <p:spPr>
          <a:xfrm>
            <a:off x="152400" y="603596"/>
            <a:ext cx="685800" cy="91500"/>
          </a:xfrm>
          <a:prstGeom prst="rect">
            <a:avLst/>
          </a:prstGeom>
          <a:solidFill>
            <a:srgbClr val="E480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FF66"/>
              </a:solidFill>
              <a:latin typeface="Arial"/>
              <a:ea typeface="Arial"/>
              <a:cs typeface="Arial"/>
              <a:sym typeface="Arial"/>
            </a:endParaRPr>
          </a:p>
        </p:txBody>
      </p:sp>
      <p:sp>
        <p:nvSpPr>
          <p:cNvPr id="113" name="Google Shape;113;p28"/>
          <p:cNvSpPr/>
          <p:nvPr/>
        </p:nvSpPr>
        <p:spPr>
          <a:xfrm rot="10800000">
            <a:off x="475993" y="4688819"/>
            <a:ext cx="8229600" cy="46500"/>
          </a:xfrm>
          <a:prstGeom prst="rect">
            <a:avLst/>
          </a:prstGeom>
          <a:solidFill>
            <a:srgbClr val="FEFFC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FF66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p:cSld name="TITLE_AND_BODY_1">
    <p:bg>
      <p:bgPr>
        <a:solidFill>
          <a:schemeClr val="accent6"/>
        </a:solidFill>
      </p:bgPr>
    </p:bg>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6002E"/>
              </a:buClr>
              <a:buSzPts val="2800"/>
              <a:buNone/>
              <a:defRPr>
                <a:solidFill>
                  <a:srgbClr val="E6002E"/>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29"/>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7" name="Google Shape;11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rcise Only Left">
  <p:cSld name="TITLE_AND_BODY_1_1">
    <p:bg>
      <p:bgPr>
        <a:solidFill>
          <a:schemeClr val="accent6"/>
        </a:solidFill>
      </p:bgPr>
    </p:bg>
    <p:spTree>
      <p:nvGrpSpPr>
        <p:cNvPr id="118" name="Shape 118"/>
        <p:cNvGrpSpPr/>
        <p:nvPr/>
      </p:nvGrpSpPr>
      <p:grpSpPr>
        <a:xfrm>
          <a:off x="0" y="0"/>
          <a:ext cx="0" cy="0"/>
          <a:chOff x="0" y="0"/>
          <a:chExt cx="0" cy="0"/>
        </a:xfrm>
      </p:grpSpPr>
      <p:sp>
        <p:nvSpPr>
          <p:cNvPr id="119" name="Google Shape;119;p3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6002E"/>
              </a:buClr>
              <a:buSzPts val="2800"/>
              <a:buNone/>
              <a:defRPr>
                <a:solidFill>
                  <a:srgbClr val="E6002E"/>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0"/>
          <p:cNvSpPr txBox="1"/>
          <p:nvPr>
            <p:ph idx="1" type="body"/>
          </p:nvPr>
        </p:nvSpPr>
        <p:spPr>
          <a:xfrm>
            <a:off x="311700" y="923875"/>
            <a:ext cx="4248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1" name="Google Shape;12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left 1">
  <p:cSld name="TITLE_AND_TWO_COLUMNS_1_1">
    <p:spTree>
      <p:nvGrpSpPr>
        <p:cNvPr id="122" name="Shape 122"/>
        <p:cNvGrpSpPr/>
        <p:nvPr/>
      </p:nvGrpSpPr>
      <p:grpSpPr>
        <a:xfrm>
          <a:off x="0" y="0"/>
          <a:ext cx="0" cy="0"/>
          <a:chOff x="0" y="0"/>
          <a:chExt cx="0" cy="0"/>
        </a:xfrm>
      </p:grpSpPr>
      <p:sp>
        <p:nvSpPr>
          <p:cNvPr id="123" name="Google Shape;123;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31"/>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5" name="Google Shape;12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6" name="Shape 126"/>
        <p:cNvGrpSpPr/>
        <p:nvPr/>
      </p:nvGrpSpPr>
      <p:grpSpPr>
        <a:xfrm>
          <a:off x="0" y="0"/>
          <a:ext cx="0" cy="0"/>
          <a:chOff x="0" y="0"/>
          <a:chExt cx="0" cy="0"/>
        </a:xfrm>
      </p:grpSpPr>
      <p:sp>
        <p:nvSpPr>
          <p:cNvPr id="127" name="Google Shape;127;p32"/>
          <p:cNvSpPr txBox="1"/>
          <p:nvPr>
            <p:ph idx="1" type="body"/>
          </p:nvPr>
        </p:nvSpPr>
        <p:spPr>
          <a:xfrm>
            <a:off x="320040" y="982980"/>
            <a:ext cx="8195400" cy="37665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800"/>
              </a:spcBef>
              <a:spcAft>
                <a:spcPts val="0"/>
              </a:spcAft>
              <a:buClr>
                <a:schemeClr val="dk1"/>
              </a:buClr>
              <a:buSzPts val="1800"/>
              <a:buChar char="●"/>
              <a:defRPr/>
            </a:lvl1pPr>
            <a:lvl2pPr indent="-323850" lvl="1" marL="914400" algn="l">
              <a:lnSpc>
                <a:spcPct val="120000"/>
              </a:lnSpc>
              <a:spcBef>
                <a:spcPts val="1600"/>
              </a:spcBef>
              <a:spcAft>
                <a:spcPts val="0"/>
              </a:spcAft>
              <a:buClr>
                <a:schemeClr val="dk1"/>
              </a:buClr>
              <a:buSzPts val="1500"/>
              <a:buChar char="○"/>
              <a:defRPr/>
            </a:lvl2pPr>
            <a:lvl3pPr indent="-304800" lvl="2" marL="1371600" algn="l">
              <a:lnSpc>
                <a:spcPct val="120000"/>
              </a:lnSpc>
              <a:spcBef>
                <a:spcPts val="1600"/>
              </a:spcBef>
              <a:spcAft>
                <a:spcPts val="0"/>
              </a:spcAft>
              <a:buClr>
                <a:schemeClr val="dk1"/>
              </a:buClr>
              <a:buSzPts val="1200"/>
              <a:buChar char="■"/>
              <a:defRPr/>
            </a:lvl3pPr>
            <a:lvl4pPr indent="-298450" lvl="3" marL="1828800" algn="l">
              <a:lnSpc>
                <a:spcPct val="120000"/>
              </a:lnSpc>
              <a:spcBef>
                <a:spcPts val="1600"/>
              </a:spcBef>
              <a:spcAft>
                <a:spcPts val="0"/>
              </a:spcAft>
              <a:buClr>
                <a:schemeClr val="dk1"/>
              </a:buClr>
              <a:buSzPts val="1100"/>
              <a:buChar char="●"/>
              <a:defRPr/>
            </a:lvl4pPr>
            <a:lvl5pPr indent="-298450" lvl="4" marL="2286000" algn="l">
              <a:lnSpc>
                <a:spcPct val="120000"/>
              </a:lnSpc>
              <a:spcBef>
                <a:spcPts val="1600"/>
              </a:spcBef>
              <a:spcAft>
                <a:spcPts val="0"/>
              </a:spcAft>
              <a:buClr>
                <a:schemeClr val="dk1"/>
              </a:buClr>
              <a:buSzPts val="11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28" name="Google Shape;128;p32"/>
          <p:cNvSpPr txBox="1"/>
          <p:nvPr>
            <p:ph type="title"/>
          </p:nvPr>
        </p:nvSpPr>
        <p:spPr>
          <a:xfrm>
            <a:off x="324000" y="75724"/>
            <a:ext cx="8194500" cy="53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D5670"/>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9" name="Shape 129"/>
        <p:cNvGrpSpPr/>
        <p:nvPr/>
      </p:nvGrpSpPr>
      <p:grpSpPr>
        <a:xfrm>
          <a:off x="0" y="0"/>
          <a:ext cx="0" cy="0"/>
          <a:chOff x="0" y="0"/>
          <a:chExt cx="0" cy="0"/>
        </a:xfrm>
      </p:grpSpPr>
      <p:sp>
        <p:nvSpPr>
          <p:cNvPr id="130" name="Google Shape;130;p33"/>
          <p:cNvSpPr txBox="1"/>
          <p:nvPr>
            <p:ph type="title"/>
          </p:nvPr>
        </p:nvSpPr>
        <p:spPr>
          <a:xfrm>
            <a:off x="320040" y="75724"/>
            <a:ext cx="8194500" cy="53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D5670"/>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1" name="Google Shape;131;p33"/>
          <p:cNvSpPr txBox="1"/>
          <p:nvPr>
            <p:ph idx="1" type="body"/>
          </p:nvPr>
        </p:nvSpPr>
        <p:spPr>
          <a:xfrm>
            <a:off x="320039" y="982799"/>
            <a:ext cx="4112100" cy="37668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dk1"/>
              </a:buClr>
              <a:buSzPts val="1400"/>
              <a:buChar char="●"/>
              <a:defRPr/>
            </a:lvl1pPr>
            <a:lvl2pPr indent="-317500" lvl="1" marL="914400" algn="l">
              <a:lnSpc>
                <a:spcPct val="120000"/>
              </a:lnSpc>
              <a:spcBef>
                <a:spcPts val="1600"/>
              </a:spcBef>
              <a:spcAft>
                <a:spcPts val="0"/>
              </a:spcAft>
              <a:buClr>
                <a:schemeClr val="dk1"/>
              </a:buClr>
              <a:buSzPts val="1400"/>
              <a:buChar char="○"/>
              <a:defRPr/>
            </a:lvl2pPr>
            <a:lvl3pPr indent="-317500" lvl="2" marL="1371600" algn="l">
              <a:lnSpc>
                <a:spcPct val="120000"/>
              </a:lnSpc>
              <a:spcBef>
                <a:spcPts val="1600"/>
              </a:spcBef>
              <a:spcAft>
                <a:spcPts val="0"/>
              </a:spcAft>
              <a:buClr>
                <a:schemeClr val="dk1"/>
              </a:buClr>
              <a:buSzPts val="1400"/>
              <a:buChar char="■"/>
              <a:defRPr/>
            </a:lvl3pPr>
            <a:lvl4pPr indent="-317500" lvl="3" marL="1828800" algn="l">
              <a:lnSpc>
                <a:spcPct val="120000"/>
              </a:lnSpc>
              <a:spcBef>
                <a:spcPts val="1600"/>
              </a:spcBef>
              <a:spcAft>
                <a:spcPts val="0"/>
              </a:spcAft>
              <a:buClr>
                <a:schemeClr val="dk1"/>
              </a:buClr>
              <a:buSzPts val="1400"/>
              <a:buChar char="●"/>
              <a:defRPr/>
            </a:lvl4pPr>
            <a:lvl5pPr indent="-317500" lvl="4" marL="2286000" algn="l">
              <a:lnSpc>
                <a:spcPct val="12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2" name="Google Shape;132;p33"/>
          <p:cNvSpPr txBox="1"/>
          <p:nvPr>
            <p:ph idx="2" type="body"/>
          </p:nvPr>
        </p:nvSpPr>
        <p:spPr>
          <a:xfrm>
            <a:off x="4708479" y="982799"/>
            <a:ext cx="4112100" cy="37668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dk1"/>
              </a:buClr>
              <a:buSzPts val="1400"/>
              <a:buChar char="●"/>
              <a:defRPr/>
            </a:lvl1pPr>
            <a:lvl2pPr indent="-317500" lvl="1" marL="914400" algn="l">
              <a:lnSpc>
                <a:spcPct val="120000"/>
              </a:lnSpc>
              <a:spcBef>
                <a:spcPts val="1600"/>
              </a:spcBef>
              <a:spcAft>
                <a:spcPts val="0"/>
              </a:spcAft>
              <a:buClr>
                <a:schemeClr val="dk1"/>
              </a:buClr>
              <a:buSzPts val="1400"/>
              <a:buChar char="○"/>
              <a:defRPr/>
            </a:lvl2pPr>
            <a:lvl3pPr indent="-317500" lvl="2" marL="1371600" algn="l">
              <a:lnSpc>
                <a:spcPct val="120000"/>
              </a:lnSpc>
              <a:spcBef>
                <a:spcPts val="1600"/>
              </a:spcBef>
              <a:spcAft>
                <a:spcPts val="0"/>
              </a:spcAft>
              <a:buClr>
                <a:schemeClr val="dk1"/>
              </a:buClr>
              <a:buSzPts val="1400"/>
              <a:buChar char="■"/>
              <a:defRPr/>
            </a:lvl3pPr>
            <a:lvl4pPr indent="-317500" lvl="3" marL="1828800" algn="l">
              <a:lnSpc>
                <a:spcPct val="120000"/>
              </a:lnSpc>
              <a:spcBef>
                <a:spcPts val="1600"/>
              </a:spcBef>
              <a:spcAft>
                <a:spcPts val="0"/>
              </a:spcAft>
              <a:buClr>
                <a:schemeClr val="dk1"/>
              </a:buClr>
              <a:buSzPts val="1400"/>
              <a:buChar char="●"/>
              <a:defRPr/>
            </a:lvl4pPr>
            <a:lvl5pPr indent="-317500" lvl="4" marL="2286000" algn="l">
              <a:lnSpc>
                <a:spcPct val="12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133" name="Shape 133"/>
        <p:cNvGrpSpPr/>
        <p:nvPr/>
      </p:nvGrpSpPr>
      <p:grpSpPr>
        <a:xfrm>
          <a:off x="0" y="0"/>
          <a:ext cx="0" cy="0"/>
          <a:chOff x="0" y="0"/>
          <a:chExt cx="0" cy="0"/>
        </a:xfrm>
      </p:grpSpPr>
      <p:sp>
        <p:nvSpPr>
          <p:cNvPr id="134" name="Google Shape;134;p34"/>
          <p:cNvSpPr txBox="1"/>
          <p:nvPr>
            <p:ph idx="1" type="body"/>
          </p:nvPr>
        </p:nvSpPr>
        <p:spPr>
          <a:xfrm>
            <a:off x="324000" y="982799"/>
            <a:ext cx="3255000" cy="37668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dk1"/>
              </a:buClr>
              <a:buSzPts val="1400"/>
              <a:buChar char="●"/>
              <a:defRPr/>
            </a:lvl1pPr>
            <a:lvl2pPr indent="-317500" lvl="1" marL="914400" algn="l">
              <a:lnSpc>
                <a:spcPct val="120000"/>
              </a:lnSpc>
              <a:spcBef>
                <a:spcPts val="1600"/>
              </a:spcBef>
              <a:spcAft>
                <a:spcPts val="0"/>
              </a:spcAft>
              <a:buClr>
                <a:schemeClr val="dk1"/>
              </a:buClr>
              <a:buSzPts val="1400"/>
              <a:buChar char="○"/>
              <a:defRPr/>
            </a:lvl2pPr>
            <a:lvl3pPr indent="-317500" lvl="2" marL="1371600" algn="l">
              <a:lnSpc>
                <a:spcPct val="120000"/>
              </a:lnSpc>
              <a:spcBef>
                <a:spcPts val="1600"/>
              </a:spcBef>
              <a:spcAft>
                <a:spcPts val="0"/>
              </a:spcAft>
              <a:buClr>
                <a:schemeClr val="dk1"/>
              </a:buClr>
              <a:buSzPts val="1400"/>
              <a:buChar char="■"/>
              <a:defRPr/>
            </a:lvl3pPr>
            <a:lvl4pPr indent="-317500" lvl="3" marL="1828800" algn="l">
              <a:lnSpc>
                <a:spcPct val="120000"/>
              </a:lnSpc>
              <a:spcBef>
                <a:spcPts val="1600"/>
              </a:spcBef>
              <a:spcAft>
                <a:spcPts val="0"/>
              </a:spcAft>
              <a:buClr>
                <a:schemeClr val="dk1"/>
              </a:buClr>
              <a:buSzPts val="1400"/>
              <a:buChar char="●"/>
              <a:defRPr/>
            </a:lvl4pPr>
            <a:lvl5pPr indent="-317500" lvl="4" marL="2286000" algn="l">
              <a:lnSpc>
                <a:spcPct val="12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
        <p:nvSpPr>
          <p:cNvPr id="135" name="Google Shape;135;p34"/>
          <p:cNvSpPr txBox="1"/>
          <p:nvPr>
            <p:ph type="title"/>
          </p:nvPr>
        </p:nvSpPr>
        <p:spPr>
          <a:xfrm>
            <a:off x="324000" y="75724"/>
            <a:ext cx="8194500" cy="53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D5670"/>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6" name="Shape 136"/>
        <p:cNvGrpSpPr/>
        <p:nvPr/>
      </p:nvGrpSpPr>
      <p:grpSpPr>
        <a:xfrm>
          <a:off x="0" y="0"/>
          <a:ext cx="0" cy="0"/>
          <a:chOff x="0" y="0"/>
          <a:chExt cx="0" cy="0"/>
        </a:xfrm>
      </p:grpSpPr>
      <p:sp>
        <p:nvSpPr>
          <p:cNvPr id="137" name="Google Shape;137;p3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5670"/>
              </a:buClr>
              <a:buSzPts val="4500"/>
              <a:buFont typeface="Raleway"/>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8" name="Google Shape;138;p3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Clr>
                <a:srgbClr val="888888"/>
              </a:buClr>
              <a:buSzPts val="1800"/>
              <a:buNone/>
              <a:defRPr sz="1800">
                <a:solidFill>
                  <a:srgbClr val="888888"/>
                </a:solidFill>
              </a:defRPr>
            </a:lvl1pPr>
            <a:lvl2pPr indent="-228600" lvl="1" marL="914400" algn="l">
              <a:lnSpc>
                <a:spcPct val="120000"/>
              </a:lnSpc>
              <a:spcBef>
                <a:spcPts val="1600"/>
              </a:spcBef>
              <a:spcAft>
                <a:spcPts val="0"/>
              </a:spcAft>
              <a:buClr>
                <a:srgbClr val="888888"/>
              </a:buClr>
              <a:buSzPts val="1500"/>
              <a:buNone/>
              <a:defRPr sz="1500">
                <a:solidFill>
                  <a:srgbClr val="888888"/>
                </a:solidFill>
              </a:defRPr>
            </a:lvl2pPr>
            <a:lvl3pPr indent="-228600" lvl="2" marL="1371600" algn="l">
              <a:lnSpc>
                <a:spcPct val="120000"/>
              </a:lnSpc>
              <a:spcBef>
                <a:spcPts val="1600"/>
              </a:spcBef>
              <a:spcAft>
                <a:spcPts val="0"/>
              </a:spcAft>
              <a:buClr>
                <a:srgbClr val="888888"/>
              </a:buClr>
              <a:buSzPts val="1400"/>
              <a:buNone/>
              <a:defRPr sz="1400">
                <a:solidFill>
                  <a:srgbClr val="888888"/>
                </a:solidFill>
              </a:defRPr>
            </a:lvl3pPr>
            <a:lvl4pPr indent="-228600" lvl="3" marL="1828800" algn="l">
              <a:lnSpc>
                <a:spcPct val="120000"/>
              </a:lnSpc>
              <a:spcBef>
                <a:spcPts val="1600"/>
              </a:spcBef>
              <a:spcAft>
                <a:spcPts val="0"/>
              </a:spcAft>
              <a:buClr>
                <a:srgbClr val="888888"/>
              </a:buClr>
              <a:buSzPts val="1200"/>
              <a:buNone/>
              <a:defRPr sz="1200">
                <a:solidFill>
                  <a:srgbClr val="888888"/>
                </a:solidFill>
              </a:defRPr>
            </a:lvl4pPr>
            <a:lvl5pPr indent="-228600" lvl="4" marL="2286000" algn="l">
              <a:lnSpc>
                <a:spcPct val="120000"/>
              </a:lnSpc>
              <a:spcBef>
                <a:spcPts val="1600"/>
              </a:spcBef>
              <a:spcAft>
                <a:spcPts val="0"/>
              </a:spcAft>
              <a:buClr>
                <a:srgbClr val="888888"/>
              </a:buClr>
              <a:buSzPts val="1200"/>
              <a:buNone/>
              <a:defRPr sz="1200">
                <a:solidFill>
                  <a:srgbClr val="888888"/>
                </a:solidFill>
              </a:defRPr>
            </a:lvl5pPr>
            <a:lvl6pPr indent="-228600" lvl="5" marL="2743200" algn="l">
              <a:lnSpc>
                <a:spcPct val="90000"/>
              </a:lnSpc>
              <a:spcBef>
                <a:spcPts val="1600"/>
              </a:spcBef>
              <a:spcAft>
                <a:spcPts val="0"/>
              </a:spcAft>
              <a:buClr>
                <a:srgbClr val="888888"/>
              </a:buClr>
              <a:buSzPts val="1200"/>
              <a:buNone/>
              <a:defRPr sz="1200">
                <a:solidFill>
                  <a:srgbClr val="888888"/>
                </a:solidFill>
              </a:defRPr>
            </a:lvl6pPr>
            <a:lvl7pPr indent="-228600" lvl="6" marL="3200400" algn="l">
              <a:lnSpc>
                <a:spcPct val="90000"/>
              </a:lnSpc>
              <a:spcBef>
                <a:spcPts val="1600"/>
              </a:spcBef>
              <a:spcAft>
                <a:spcPts val="0"/>
              </a:spcAft>
              <a:buClr>
                <a:srgbClr val="888888"/>
              </a:buClr>
              <a:buSzPts val="1200"/>
              <a:buNone/>
              <a:defRPr sz="1200">
                <a:solidFill>
                  <a:srgbClr val="888888"/>
                </a:solidFill>
              </a:defRPr>
            </a:lvl7pPr>
            <a:lvl8pPr indent="-228600" lvl="7" marL="3657600" algn="l">
              <a:lnSpc>
                <a:spcPct val="90000"/>
              </a:lnSpc>
              <a:spcBef>
                <a:spcPts val="1600"/>
              </a:spcBef>
              <a:spcAft>
                <a:spcPts val="0"/>
              </a:spcAft>
              <a:buClr>
                <a:srgbClr val="888888"/>
              </a:buClr>
              <a:buSzPts val="1200"/>
              <a:buNone/>
              <a:defRPr sz="1200">
                <a:solidFill>
                  <a:srgbClr val="888888"/>
                </a:solidFill>
              </a:defRPr>
            </a:lvl8pPr>
            <a:lvl9pPr indent="-228600" lvl="8" marL="4114800" algn="l">
              <a:lnSpc>
                <a:spcPct val="90000"/>
              </a:lnSpc>
              <a:spcBef>
                <a:spcPts val="1600"/>
              </a:spcBef>
              <a:spcAft>
                <a:spcPts val="1600"/>
              </a:spcAft>
              <a:buClr>
                <a:srgbClr val="888888"/>
              </a:buClr>
              <a:buSzPts val="1200"/>
              <a:buNone/>
              <a:defRPr sz="1200">
                <a:solidFill>
                  <a:srgbClr val="888888"/>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on_right">
  <p:cSld name="Text_on_right">
    <p:spTree>
      <p:nvGrpSpPr>
        <p:cNvPr id="139" name="Shape 139"/>
        <p:cNvGrpSpPr/>
        <p:nvPr/>
      </p:nvGrpSpPr>
      <p:grpSpPr>
        <a:xfrm>
          <a:off x="0" y="0"/>
          <a:ext cx="0" cy="0"/>
          <a:chOff x="0" y="0"/>
          <a:chExt cx="0" cy="0"/>
        </a:xfrm>
      </p:grpSpPr>
      <p:sp>
        <p:nvSpPr>
          <p:cNvPr id="140" name="Google Shape;140;p36"/>
          <p:cNvSpPr txBox="1"/>
          <p:nvPr>
            <p:ph type="title"/>
          </p:nvPr>
        </p:nvSpPr>
        <p:spPr>
          <a:xfrm>
            <a:off x="320040" y="75724"/>
            <a:ext cx="8194500" cy="53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D5670"/>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Google Shape;141;p36"/>
          <p:cNvSpPr txBox="1"/>
          <p:nvPr>
            <p:ph idx="1" type="body"/>
          </p:nvPr>
        </p:nvSpPr>
        <p:spPr>
          <a:xfrm>
            <a:off x="4708479" y="982799"/>
            <a:ext cx="4112100" cy="3766800"/>
          </a:xfrm>
          <a:prstGeom prst="rect">
            <a:avLst/>
          </a:prstGeom>
          <a:noFill/>
          <a:ln>
            <a:noFill/>
          </a:ln>
        </p:spPr>
        <p:txBody>
          <a:bodyPr anchorCtr="0" anchor="t" bIns="34275" lIns="68575" spcFirstLastPara="1" rIns="68575" wrap="square" tIns="34275">
            <a:normAutofit/>
          </a:bodyPr>
          <a:lstStyle>
            <a:lvl1pPr indent="-317500" lvl="0" marL="457200" algn="l">
              <a:lnSpc>
                <a:spcPct val="120000"/>
              </a:lnSpc>
              <a:spcBef>
                <a:spcPts val="800"/>
              </a:spcBef>
              <a:spcAft>
                <a:spcPts val="0"/>
              </a:spcAft>
              <a:buClr>
                <a:schemeClr val="dk1"/>
              </a:buClr>
              <a:buSzPts val="1400"/>
              <a:buChar char="●"/>
              <a:defRPr/>
            </a:lvl1pPr>
            <a:lvl2pPr indent="-317500" lvl="1" marL="914400" algn="l">
              <a:lnSpc>
                <a:spcPct val="120000"/>
              </a:lnSpc>
              <a:spcBef>
                <a:spcPts val="1600"/>
              </a:spcBef>
              <a:spcAft>
                <a:spcPts val="0"/>
              </a:spcAft>
              <a:buClr>
                <a:schemeClr val="dk1"/>
              </a:buClr>
              <a:buSzPts val="1400"/>
              <a:buChar char="○"/>
              <a:defRPr/>
            </a:lvl2pPr>
            <a:lvl3pPr indent="-317500" lvl="2" marL="1371600" algn="l">
              <a:lnSpc>
                <a:spcPct val="120000"/>
              </a:lnSpc>
              <a:spcBef>
                <a:spcPts val="1600"/>
              </a:spcBef>
              <a:spcAft>
                <a:spcPts val="0"/>
              </a:spcAft>
              <a:buClr>
                <a:schemeClr val="dk1"/>
              </a:buClr>
              <a:buSzPts val="1400"/>
              <a:buChar char="■"/>
              <a:defRPr/>
            </a:lvl3pPr>
            <a:lvl4pPr indent="-317500" lvl="3" marL="1828800" algn="l">
              <a:lnSpc>
                <a:spcPct val="120000"/>
              </a:lnSpc>
              <a:spcBef>
                <a:spcPts val="1600"/>
              </a:spcBef>
              <a:spcAft>
                <a:spcPts val="0"/>
              </a:spcAft>
              <a:buClr>
                <a:schemeClr val="dk1"/>
              </a:buClr>
              <a:buSzPts val="1400"/>
              <a:buChar char="●"/>
              <a:defRPr/>
            </a:lvl4pPr>
            <a:lvl5pPr indent="-317500" lvl="4" marL="2286000" algn="l">
              <a:lnSpc>
                <a:spcPct val="120000"/>
              </a:lnSpc>
              <a:spcBef>
                <a:spcPts val="1600"/>
              </a:spcBef>
              <a:spcAft>
                <a:spcPts val="0"/>
              </a:spcAft>
              <a:buClr>
                <a:schemeClr val="dk1"/>
              </a:buClr>
              <a:buSzPts val="14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42" name="Shape 142"/>
        <p:cNvGrpSpPr/>
        <p:nvPr/>
      </p:nvGrpSpPr>
      <p:grpSpPr>
        <a:xfrm>
          <a:off x="0" y="0"/>
          <a:ext cx="0" cy="0"/>
          <a:chOff x="0" y="0"/>
          <a:chExt cx="0" cy="0"/>
        </a:xfrm>
      </p:grpSpPr>
      <p:sp>
        <p:nvSpPr>
          <p:cNvPr id="143" name="Google Shape;143;p3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2D5670"/>
              </a:buClr>
              <a:buSzPts val="4500"/>
              <a:buFont typeface="Raleway"/>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 name="Google Shape;144;p3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120000"/>
              </a:lnSpc>
              <a:spcBef>
                <a:spcPts val="800"/>
              </a:spcBef>
              <a:spcAft>
                <a:spcPts val="0"/>
              </a:spcAft>
              <a:buClr>
                <a:srgbClr val="888888"/>
              </a:buClr>
              <a:buSzPts val="1800"/>
              <a:buNone/>
              <a:defRPr sz="1800">
                <a:solidFill>
                  <a:srgbClr val="888888"/>
                </a:solidFill>
              </a:defRPr>
            </a:lvl1pPr>
            <a:lvl2pPr indent="-228600" lvl="1" marL="914400" algn="l">
              <a:lnSpc>
                <a:spcPct val="120000"/>
              </a:lnSpc>
              <a:spcBef>
                <a:spcPts val="1600"/>
              </a:spcBef>
              <a:spcAft>
                <a:spcPts val="0"/>
              </a:spcAft>
              <a:buClr>
                <a:srgbClr val="888888"/>
              </a:buClr>
              <a:buSzPts val="1500"/>
              <a:buNone/>
              <a:defRPr sz="1500">
                <a:solidFill>
                  <a:srgbClr val="888888"/>
                </a:solidFill>
              </a:defRPr>
            </a:lvl2pPr>
            <a:lvl3pPr indent="-228600" lvl="2" marL="1371600" algn="l">
              <a:lnSpc>
                <a:spcPct val="120000"/>
              </a:lnSpc>
              <a:spcBef>
                <a:spcPts val="1600"/>
              </a:spcBef>
              <a:spcAft>
                <a:spcPts val="0"/>
              </a:spcAft>
              <a:buClr>
                <a:srgbClr val="888888"/>
              </a:buClr>
              <a:buSzPts val="1400"/>
              <a:buNone/>
              <a:defRPr sz="1400">
                <a:solidFill>
                  <a:srgbClr val="888888"/>
                </a:solidFill>
              </a:defRPr>
            </a:lvl3pPr>
            <a:lvl4pPr indent="-228600" lvl="3" marL="1828800" algn="l">
              <a:lnSpc>
                <a:spcPct val="120000"/>
              </a:lnSpc>
              <a:spcBef>
                <a:spcPts val="1600"/>
              </a:spcBef>
              <a:spcAft>
                <a:spcPts val="0"/>
              </a:spcAft>
              <a:buClr>
                <a:srgbClr val="888888"/>
              </a:buClr>
              <a:buSzPts val="1200"/>
              <a:buNone/>
              <a:defRPr sz="1200">
                <a:solidFill>
                  <a:srgbClr val="888888"/>
                </a:solidFill>
              </a:defRPr>
            </a:lvl4pPr>
            <a:lvl5pPr indent="-228600" lvl="4" marL="2286000" algn="l">
              <a:lnSpc>
                <a:spcPct val="120000"/>
              </a:lnSpc>
              <a:spcBef>
                <a:spcPts val="1600"/>
              </a:spcBef>
              <a:spcAft>
                <a:spcPts val="0"/>
              </a:spcAft>
              <a:buClr>
                <a:srgbClr val="888888"/>
              </a:buClr>
              <a:buSzPts val="1200"/>
              <a:buNone/>
              <a:defRPr sz="1200">
                <a:solidFill>
                  <a:srgbClr val="888888"/>
                </a:solidFill>
              </a:defRPr>
            </a:lvl5pPr>
            <a:lvl6pPr indent="-228600" lvl="5" marL="2743200" algn="l">
              <a:lnSpc>
                <a:spcPct val="90000"/>
              </a:lnSpc>
              <a:spcBef>
                <a:spcPts val="1600"/>
              </a:spcBef>
              <a:spcAft>
                <a:spcPts val="0"/>
              </a:spcAft>
              <a:buClr>
                <a:srgbClr val="888888"/>
              </a:buClr>
              <a:buSzPts val="1200"/>
              <a:buNone/>
              <a:defRPr sz="1200">
                <a:solidFill>
                  <a:srgbClr val="888888"/>
                </a:solidFill>
              </a:defRPr>
            </a:lvl6pPr>
            <a:lvl7pPr indent="-228600" lvl="6" marL="3200400" algn="l">
              <a:lnSpc>
                <a:spcPct val="90000"/>
              </a:lnSpc>
              <a:spcBef>
                <a:spcPts val="1600"/>
              </a:spcBef>
              <a:spcAft>
                <a:spcPts val="0"/>
              </a:spcAft>
              <a:buClr>
                <a:srgbClr val="888888"/>
              </a:buClr>
              <a:buSzPts val="1200"/>
              <a:buNone/>
              <a:defRPr sz="1200">
                <a:solidFill>
                  <a:srgbClr val="888888"/>
                </a:solidFill>
              </a:defRPr>
            </a:lvl7pPr>
            <a:lvl8pPr indent="-228600" lvl="7" marL="3657600" algn="l">
              <a:lnSpc>
                <a:spcPct val="90000"/>
              </a:lnSpc>
              <a:spcBef>
                <a:spcPts val="1600"/>
              </a:spcBef>
              <a:spcAft>
                <a:spcPts val="0"/>
              </a:spcAft>
              <a:buClr>
                <a:srgbClr val="888888"/>
              </a:buClr>
              <a:buSzPts val="1200"/>
              <a:buNone/>
              <a:defRPr sz="1200">
                <a:solidFill>
                  <a:srgbClr val="888888"/>
                </a:solidFill>
              </a:defRPr>
            </a:lvl8pPr>
            <a:lvl9pPr indent="-228600" lvl="8" marL="4114800" algn="l">
              <a:lnSpc>
                <a:spcPct val="90000"/>
              </a:lnSpc>
              <a:spcBef>
                <a:spcPts val="1600"/>
              </a:spcBef>
              <a:spcAft>
                <a:spcPts val="1600"/>
              </a:spcAft>
              <a:buClr>
                <a:srgbClr val="888888"/>
              </a:buClr>
              <a:buSzPts val="1200"/>
              <a:buNone/>
              <a:defRPr sz="1200">
                <a:solidFill>
                  <a:srgbClr val="888888"/>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45" name="Shape 145"/>
        <p:cNvGrpSpPr/>
        <p:nvPr/>
      </p:nvGrpSpPr>
      <p:grpSpPr>
        <a:xfrm>
          <a:off x="0" y="0"/>
          <a:ext cx="0" cy="0"/>
          <a:chOff x="0" y="0"/>
          <a:chExt cx="0" cy="0"/>
        </a:xfrm>
      </p:grpSpPr>
      <p:sp>
        <p:nvSpPr>
          <p:cNvPr id="146" name="Google Shape;146;p38"/>
          <p:cNvSpPr txBox="1"/>
          <p:nvPr>
            <p:ph type="title"/>
          </p:nvPr>
        </p:nvSpPr>
        <p:spPr>
          <a:xfrm>
            <a:off x="324000" y="75724"/>
            <a:ext cx="8194500" cy="53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2D5670"/>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 name="Google Shape;147;p38"/>
          <p:cNvSpPr txBox="1"/>
          <p:nvPr>
            <p:ph idx="1" type="body"/>
          </p:nvPr>
        </p:nvSpPr>
        <p:spPr>
          <a:xfrm>
            <a:off x="320040" y="982980"/>
            <a:ext cx="8195400" cy="3766500"/>
          </a:xfrm>
          <a:prstGeom prst="rect">
            <a:avLst/>
          </a:prstGeom>
          <a:noFill/>
          <a:ln>
            <a:noFill/>
          </a:ln>
        </p:spPr>
        <p:txBody>
          <a:bodyPr anchorCtr="0" anchor="t" bIns="34275" lIns="68575" spcFirstLastPara="1" rIns="68575" wrap="square" tIns="34275">
            <a:normAutofit/>
          </a:bodyPr>
          <a:lstStyle>
            <a:lvl1pPr indent="-342900" lvl="0" marL="457200" algn="l">
              <a:lnSpc>
                <a:spcPct val="120000"/>
              </a:lnSpc>
              <a:spcBef>
                <a:spcPts val="800"/>
              </a:spcBef>
              <a:spcAft>
                <a:spcPts val="0"/>
              </a:spcAft>
              <a:buClr>
                <a:schemeClr val="dk1"/>
              </a:buClr>
              <a:buSzPts val="1800"/>
              <a:buChar char="●"/>
              <a:defRPr/>
            </a:lvl1pPr>
            <a:lvl2pPr indent="-323850" lvl="1" marL="914400" algn="l">
              <a:lnSpc>
                <a:spcPct val="120000"/>
              </a:lnSpc>
              <a:spcBef>
                <a:spcPts val="1600"/>
              </a:spcBef>
              <a:spcAft>
                <a:spcPts val="0"/>
              </a:spcAft>
              <a:buClr>
                <a:schemeClr val="dk1"/>
              </a:buClr>
              <a:buSzPts val="1500"/>
              <a:buChar char="○"/>
              <a:defRPr/>
            </a:lvl2pPr>
            <a:lvl3pPr indent="-304800" lvl="2" marL="1371600" algn="l">
              <a:lnSpc>
                <a:spcPct val="120000"/>
              </a:lnSpc>
              <a:spcBef>
                <a:spcPts val="1600"/>
              </a:spcBef>
              <a:spcAft>
                <a:spcPts val="0"/>
              </a:spcAft>
              <a:buClr>
                <a:schemeClr val="dk1"/>
              </a:buClr>
              <a:buSzPts val="1200"/>
              <a:buChar char="■"/>
              <a:defRPr/>
            </a:lvl3pPr>
            <a:lvl4pPr indent="-298450" lvl="3" marL="1828800" algn="l">
              <a:lnSpc>
                <a:spcPct val="120000"/>
              </a:lnSpc>
              <a:spcBef>
                <a:spcPts val="1600"/>
              </a:spcBef>
              <a:spcAft>
                <a:spcPts val="0"/>
              </a:spcAft>
              <a:buClr>
                <a:schemeClr val="dk1"/>
              </a:buClr>
              <a:buSzPts val="1100"/>
              <a:buChar char="●"/>
              <a:defRPr/>
            </a:lvl4pPr>
            <a:lvl5pPr indent="-298450" lvl="4" marL="2286000" algn="l">
              <a:lnSpc>
                <a:spcPct val="120000"/>
              </a:lnSpc>
              <a:spcBef>
                <a:spcPts val="1600"/>
              </a:spcBef>
              <a:spcAft>
                <a:spcPts val="0"/>
              </a:spcAft>
              <a:buClr>
                <a:schemeClr val="dk1"/>
              </a:buClr>
              <a:buSzPts val="1100"/>
              <a:buChar char="○"/>
              <a:defRPr/>
            </a:lvl5pPr>
            <a:lvl6pPr indent="-317500" lvl="5" marL="2743200" algn="l">
              <a:lnSpc>
                <a:spcPct val="90000"/>
              </a:lnSpc>
              <a:spcBef>
                <a:spcPts val="1600"/>
              </a:spcBef>
              <a:spcAft>
                <a:spcPts val="0"/>
              </a:spcAft>
              <a:buClr>
                <a:schemeClr val="dk1"/>
              </a:buClr>
              <a:buSzPts val="1400"/>
              <a:buChar char="■"/>
              <a:defRPr/>
            </a:lvl6pPr>
            <a:lvl7pPr indent="-317500" lvl="6" marL="3200400" algn="l">
              <a:lnSpc>
                <a:spcPct val="90000"/>
              </a:lnSpc>
              <a:spcBef>
                <a:spcPts val="1600"/>
              </a:spcBef>
              <a:spcAft>
                <a:spcPts val="0"/>
              </a:spcAft>
              <a:buClr>
                <a:schemeClr val="dk1"/>
              </a:buClr>
              <a:buSzPts val="1400"/>
              <a:buChar char="●"/>
              <a:defRPr/>
            </a:lvl7pPr>
            <a:lvl8pPr indent="-317500" lvl="7" marL="3657600" algn="l">
              <a:lnSpc>
                <a:spcPct val="90000"/>
              </a:lnSpc>
              <a:spcBef>
                <a:spcPts val="1600"/>
              </a:spcBef>
              <a:spcAft>
                <a:spcPts val="0"/>
              </a:spcAft>
              <a:buClr>
                <a:schemeClr val="dk1"/>
              </a:buClr>
              <a:buSzPts val="1400"/>
              <a:buChar char="○"/>
              <a:defRPr/>
            </a:lvl8pPr>
            <a:lvl9pPr indent="-317500" lvl="8" marL="411480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7"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6002E"/>
              </a:buClr>
              <a:buSzPts val="2800"/>
              <a:buFont typeface="Raleway"/>
              <a:buNone/>
              <a:defRPr sz="2800">
                <a:solidFill>
                  <a:srgbClr val="E6002E"/>
                </a:solidFill>
                <a:latin typeface="Raleway"/>
                <a:ea typeface="Raleway"/>
                <a:cs typeface="Raleway"/>
                <a:sym typeface="Raleway"/>
              </a:defRPr>
            </a:lvl1pPr>
            <a:lvl2pPr lvl="1"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2pPr>
            <a:lvl3pPr lvl="2"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3pPr>
            <a:lvl4pPr lvl="3"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4pPr>
            <a:lvl5pPr lvl="4"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5pPr>
            <a:lvl6pPr lvl="5"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6pPr>
            <a:lvl7pPr lvl="6"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7pPr>
            <a:lvl8pPr lvl="7"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8pPr>
            <a:lvl9pPr lvl="8" rt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indent="-317500" lvl="1" marL="914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pic>
        <p:nvPicPr>
          <p:cNvPr id="54" name="Google Shape;54;p13"/>
          <p:cNvPicPr preferRelativeResize="0"/>
          <p:nvPr/>
        </p:nvPicPr>
        <p:blipFill>
          <a:blip r:embed="rId1">
            <a:alphaModFix/>
          </a:blip>
          <a:stretch>
            <a:fillRect/>
          </a:stretch>
        </p:blipFill>
        <p:spPr>
          <a:xfrm>
            <a:off x="8674200" y="76200"/>
            <a:ext cx="393600"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www.dsl.unibe.ch/" TargetMode="Externa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42.png"/><Relationship Id="rId7" Type="http://schemas.openxmlformats.org/officeDocument/2006/relationships/image" Target="../media/image25.png"/><Relationship Id="rId8" Type="http://schemas.openxmlformats.org/officeDocument/2006/relationships/image" Target="../media/image50.png"/><Relationship Id="rId11" Type="http://schemas.openxmlformats.org/officeDocument/2006/relationships/image" Target="../media/image19.png"/><Relationship Id="rId10" Type="http://schemas.openxmlformats.org/officeDocument/2006/relationships/image" Target="../media/image51.png"/><Relationship Id="rId13" Type="http://schemas.openxmlformats.org/officeDocument/2006/relationships/image" Target="../media/image34.png"/><Relationship Id="rId12" Type="http://schemas.openxmlformats.org/officeDocument/2006/relationships/image" Target="../media/image23.png"/><Relationship Id="rId15" Type="http://schemas.openxmlformats.org/officeDocument/2006/relationships/image" Target="../media/image27.png"/><Relationship Id="rId14" Type="http://schemas.openxmlformats.org/officeDocument/2006/relationships/image" Target="../media/image46.png"/><Relationship Id="rId17" Type="http://schemas.openxmlformats.org/officeDocument/2006/relationships/image" Target="../media/image55.png"/><Relationship Id="rId16" Type="http://schemas.openxmlformats.org/officeDocument/2006/relationships/image" Target="../media/image22.png"/><Relationship Id="rId18" Type="http://schemas.openxmlformats.org/officeDocument/2006/relationships/image" Target="../media/image29.png"/></Relationships>
</file>

<file path=ppt/slides/_rels/slide17.xml.rels><?xml version="1.0" encoding="UTF-8" standalone="yes"?><Relationships xmlns="http://schemas.openxmlformats.org/package/2006/relationships"><Relationship Id="rId20" Type="http://schemas.openxmlformats.org/officeDocument/2006/relationships/image" Target="../media/image44.png"/><Relationship Id="rId21" Type="http://schemas.openxmlformats.org/officeDocument/2006/relationships/image" Target="../media/image87.png"/><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42.png"/><Relationship Id="rId7" Type="http://schemas.openxmlformats.org/officeDocument/2006/relationships/image" Target="../media/image25.png"/><Relationship Id="rId8" Type="http://schemas.openxmlformats.org/officeDocument/2006/relationships/image" Target="../media/image50.png"/><Relationship Id="rId11" Type="http://schemas.openxmlformats.org/officeDocument/2006/relationships/image" Target="../media/image19.png"/><Relationship Id="rId10" Type="http://schemas.openxmlformats.org/officeDocument/2006/relationships/image" Target="../media/image51.png"/><Relationship Id="rId13" Type="http://schemas.openxmlformats.org/officeDocument/2006/relationships/image" Target="../media/image34.png"/><Relationship Id="rId12" Type="http://schemas.openxmlformats.org/officeDocument/2006/relationships/image" Target="../media/image23.png"/><Relationship Id="rId15" Type="http://schemas.openxmlformats.org/officeDocument/2006/relationships/image" Target="../media/image27.png"/><Relationship Id="rId14" Type="http://schemas.openxmlformats.org/officeDocument/2006/relationships/image" Target="../media/image46.png"/><Relationship Id="rId17" Type="http://schemas.openxmlformats.org/officeDocument/2006/relationships/image" Target="../media/image22.png"/><Relationship Id="rId16" Type="http://schemas.openxmlformats.org/officeDocument/2006/relationships/image" Target="../media/image29.png"/><Relationship Id="rId19" Type="http://schemas.openxmlformats.org/officeDocument/2006/relationships/image" Target="../media/image52.png"/><Relationship Id="rId18" Type="http://schemas.openxmlformats.org/officeDocument/2006/relationships/image" Target="../media/image55.png"/></Relationships>
</file>

<file path=ppt/slides/_rels/slide18.xml.rels><?xml version="1.0" encoding="UTF-8" standalone="yes"?><Relationships xmlns="http://schemas.openxmlformats.org/package/2006/relationships"><Relationship Id="rId20" Type="http://schemas.openxmlformats.org/officeDocument/2006/relationships/image" Target="../media/image87.png"/><Relationship Id="rId22" Type="http://schemas.openxmlformats.org/officeDocument/2006/relationships/image" Target="../media/image56.png"/><Relationship Id="rId21" Type="http://schemas.openxmlformats.org/officeDocument/2006/relationships/image" Target="../media/image47.png"/><Relationship Id="rId24" Type="http://schemas.openxmlformats.org/officeDocument/2006/relationships/image" Target="../media/image49.png"/><Relationship Id="rId23" Type="http://schemas.openxmlformats.org/officeDocument/2006/relationships/image" Target="../media/image48.png"/><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18.png"/><Relationship Id="rId6" Type="http://schemas.openxmlformats.org/officeDocument/2006/relationships/image" Target="../media/image40.png"/><Relationship Id="rId7" Type="http://schemas.openxmlformats.org/officeDocument/2006/relationships/image" Target="../media/image25.png"/><Relationship Id="rId8" Type="http://schemas.openxmlformats.org/officeDocument/2006/relationships/image" Target="../media/image50.png"/><Relationship Id="rId11" Type="http://schemas.openxmlformats.org/officeDocument/2006/relationships/image" Target="../media/image23.png"/><Relationship Id="rId10" Type="http://schemas.openxmlformats.org/officeDocument/2006/relationships/image" Target="../media/image19.png"/><Relationship Id="rId13" Type="http://schemas.openxmlformats.org/officeDocument/2006/relationships/image" Target="../media/image46.png"/><Relationship Id="rId12" Type="http://schemas.openxmlformats.org/officeDocument/2006/relationships/image" Target="../media/image34.png"/><Relationship Id="rId15" Type="http://schemas.openxmlformats.org/officeDocument/2006/relationships/image" Target="../media/image29.png"/><Relationship Id="rId14" Type="http://schemas.openxmlformats.org/officeDocument/2006/relationships/image" Target="../media/image27.png"/><Relationship Id="rId17" Type="http://schemas.openxmlformats.org/officeDocument/2006/relationships/image" Target="../media/image55.png"/><Relationship Id="rId16" Type="http://schemas.openxmlformats.org/officeDocument/2006/relationships/image" Target="../media/image22.png"/><Relationship Id="rId19" Type="http://schemas.openxmlformats.org/officeDocument/2006/relationships/image" Target="../media/image44.png"/><Relationship Id="rId18"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77.png"/><Relationship Id="rId6"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71.png"/></Relationships>
</file>

<file path=ppt/slides/_rels/slide25.xml.rels><?xml version="1.0" encoding="UTF-8" standalone="yes"?><Relationships xmlns="http://schemas.openxmlformats.org/package/2006/relationships"><Relationship Id="rId20" Type="http://schemas.openxmlformats.org/officeDocument/2006/relationships/image" Target="../media/image90.png"/><Relationship Id="rId22" Type="http://schemas.openxmlformats.org/officeDocument/2006/relationships/image" Target="../media/image109.png"/><Relationship Id="rId21" Type="http://schemas.openxmlformats.org/officeDocument/2006/relationships/image" Target="../media/image86.png"/><Relationship Id="rId24" Type="http://schemas.openxmlformats.org/officeDocument/2006/relationships/image" Target="../media/image73.png"/><Relationship Id="rId23" Type="http://schemas.openxmlformats.org/officeDocument/2006/relationships/image" Target="../media/image99.png"/><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06.png"/><Relationship Id="rId5" Type="http://schemas.openxmlformats.org/officeDocument/2006/relationships/image" Target="../media/image18.png"/><Relationship Id="rId6" Type="http://schemas.openxmlformats.org/officeDocument/2006/relationships/image" Target="../media/image68.png"/><Relationship Id="rId7" Type="http://schemas.openxmlformats.org/officeDocument/2006/relationships/image" Target="../media/image59.png"/><Relationship Id="rId8" Type="http://schemas.openxmlformats.org/officeDocument/2006/relationships/image" Target="../media/image60.png"/><Relationship Id="rId11" Type="http://schemas.openxmlformats.org/officeDocument/2006/relationships/image" Target="../media/image83.png"/><Relationship Id="rId10" Type="http://schemas.openxmlformats.org/officeDocument/2006/relationships/image" Target="../media/image65.png"/><Relationship Id="rId13" Type="http://schemas.openxmlformats.org/officeDocument/2006/relationships/image" Target="../media/image66.png"/><Relationship Id="rId12" Type="http://schemas.openxmlformats.org/officeDocument/2006/relationships/image" Target="../media/image74.png"/><Relationship Id="rId15" Type="http://schemas.openxmlformats.org/officeDocument/2006/relationships/image" Target="../media/image67.png"/><Relationship Id="rId14" Type="http://schemas.openxmlformats.org/officeDocument/2006/relationships/image" Target="../media/image75.png"/><Relationship Id="rId17" Type="http://schemas.openxmlformats.org/officeDocument/2006/relationships/image" Target="../media/image79.png"/><Relationship Id="rId16" Type="http://schemas.openxmlformats.org/officeDocument/2006/relationships/image" Target="../media/image94.png"/><Relationship Id="rId19" Type="http://schemas.openxmlformats.org/officeDocument/2006/relationships/image" Target="../media/image82.png"/><Relationship Id="rId18" Type="http://schemas.openxmlformats.org/officeDocument/2006/relationships/image" Target="../media/image104.png"/></Relationships>
</file>

<file path=ppt/slides/_rels/slide26.xml.rels><?xml version="1.0" encoding="UTF-8" standalone="yes"?><Relationships xmlns="http://schemas.openxmlformats.org/package/2006/relationships"><Relationship Id="rId20" Type="http://schemas.openxmlformats.org/officeDocument/2006/relationships/image" Target="../media/image90.png"/><Relationship Id="rId22" Type="http://schemas.openxmlformats.org/officeDocument/2006/relationships/image" Target="../media/image109.png"/><Relationship Id="rId21" Type="http://schemas.openxmlformats.org/officeDocument/2006/relationships/image" Target="../media/image86.png"/><Relationship Id="rId24" Type="http://schemas.openxmlformats.org/officeDocument/2006/relationships/image" Target="../media/image73.png"/><Relationship Id="rId23" Type="http://schemas.openxmlformats.org/officeDocument/2006/relationships/image" Target="../media/image99.png"/><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06.png"/><Relationship Id="rId5" Type="http://schemas.openxmlformats.org/officeDocument/2006/relationships/image" Target="../media/image18.png"/><Relationship Id="rId6" Type="http://schemas.openxmlformats.org/officeDocument/2006/relationships/image" Target="../media/image68.png"/><Relationship Id="rId7" Type="http://schemas.openxmlformats.org/officeDocument/2006/relationships/image" Target="../media/image59.png"/><Relationship Id="rId8" Type="http://schemas.openxmlformats.org/officeDocument/2006/relationships/image" Target="../media/image60.png"/><Relationship Id="rId11" Type="http://schemas.openxmlformats.org/officeDocument/2006/relationships/image" Target="../media/image83.png"/><Relationship Id="rId10" Type="http://schemas.openxmlformats.org/officeDocument/2006/relationships/image" Target="../media/image65.png"/><Relationship Id="rId13" Type="http://schemas.openxmlformats.org/officeDocument/2006/relationships/image" Target="../media/image66.png"/><Relationship Id="rId12" Type="http://schemas.openxmlformats.org/officeDocument/2006/relationships/image" Target="../media/image74.png"/><Relationship Id="rId15" Type="http://schemas.openxmlformats.org/officeDocument/2006/relationships/image" Target="../media/image67.png"/><Relationship Id="rId14" Type="http://schemas.openxmlformats.org/officeDocument/2006/relationships/image" Target="../media/image75.png"/><Relationship Id="rId17" Type="http://schemas.openxmlformats.org/officeDocument/2006/relationships/image" Target="../media/image79.png"/><Relationship Id="rId16" Type="http://schemas.openxmlformats.org/officeDocument/2006/relationships/image" Target="../media/image94.png"/><Relationship Id="rId19" Type="http://schemas.openxmlformats.org/officeDocument/2006/relationships/image" Target="../media/image82.png"/><Relationship Id="rId18" Type="http://schemas.openxmlformats.org/officeDocument/2006/relationships/image" Target="../media/image104.png"/></Relationships>
</file>

<file path=ppt/slides/_rels/slide27.xml.rels><?xml version="1.0" encoding="UTF-8" standalone="yes"?><Relationships xmlns="http://schemas.openxmlformats.org/package/2006/relationships"><Relationship Id="rId20" Type="http://schemas.openxmlformats.org/officeDocument/2006/relationships/image" Target="../media/image90.png"/><Relationship Id="rId22" Type="http://schemas.openxmlformats.org/officeDocument/2006/relationships/image" Target="../media/image109.png"/><Relationship Id="rId21" Type="http://schemas.openxmlformats.org/officeDocument/2006/relationships/image" Target="../media/image86.png"/><Relationship Id="rId24" Type="http://schemas.openxmlformats.org/officeDocument/2006/relationships/image" Target="../media/image73.png"/><Relationship Id="rId23" Type="http://schemas.openxmlformats.org/officeDocument/2006/relationships/image" Target="../media/image99.png"/><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106.png"/><Relationship Id="rId5" Type="http://schemas.openxmlformats.org/officeDocument/2006/relationships/image" Target="../media/image18.png"/><Relationship Id="rId6" Type="http://schemas.openxmlformats.org/officeDocument/2006/relationships/image" Target="../media/image68.png"/><Relationship Id="rId7" Type="http://schemas.openxmlformats.org/officeDocument/2006/relationships/image" Target="../media/image59.png"/><Relationship Id="rId8" Type="http://schemas.openxmlformats.org/officeDocument/2006/relationships/image" Target="../media/image60.png"/><Relationship Id="rId11" Type="http://schemas.openxmlformats.org/officeDocument/2006/relationships/image" Target="../media/image83.png"/><Relationship Id="rId10" Type="http://schemas.openxmlformats.org/officeDocument/2006/relationships/image" Target="../media/image65.png"/><Relationship Id="rId13" Type="http://schemas.openxmlformats.org/officeDocument/2006/relationships/image" Target="../media/image66.png"/><Relationship Id="rId12" Type="http://schemas.openxmlformats.org/officeDocument/2006/relationships/image" Target="../media/image74.png"/><Relationship Id="rId15" Type="http://schemas.openxmlformats.org/officeDocument/2006/relationships/image" Target="../media/image67.png"/><Relationship Id="rId14" Type="http://schemas.openxmlformats.org/officeDocument/2006/relationships/image" Target="../media/image75.png"/><Relationship Id="rId17" Type="http://schemas.openxmlformats.org/officeDocument/2006/relationships/image" Target="../media/image79.png"/><Relationship Id="rId16" Type="http://schemas.openxmlformats.org/officeDocument/2006/relationships/image" Target="../media/image94.png"/><Relationship Id="rId19" Type="http://schemas.openxmlformats.org/officeDocument/2006/relationships/image" Target="../media/image82.png"/><Relationship Id="rId18" Type="http://schemas.openxmlformats.org/officeDocument/2006/relationships/image" Target="../media/image104.png"/></Relationships>
</file>

<file path=ppt/slides/_rels/slide28.xml.rels><?xml version="1.0" encoding="UTF-8" standalone="yes"?><Relationships xmlns="http://schemas.openxmlformats.org/package/2006/relationships"><Relationship Id="rId20" Type="http://schemas.openxmlformats.org/officeDocument/2006/relationships/image" Target="../media/image115.png"/><Relationship Id="rId21" Type="http://schemas.openxmlformats.org/officeDocument/2006/relationships/image" Target="../media/image113.png"/><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59.png"/><Relationship Id="rId9" Type="http://schemas.openxmlformats.org/officeDocument/2006/relationships/image" Target="../media/image74.png"/><Relationship Id="rId5" Type="http://schemas.openxmlformats.org/officeDocument/2006/relationships/image" Target="../media/image60.png"/><Relationship Id="rId6" Type="http://schemas.openxmlformats.org/officeDocument/2006/relationships/image" Target="../media/image106.png"/><Relationship Id="rId7" Type="http://schemas.openxmlformats.org/officeDocument/2006/relationships/image" Target="../media/image65.png"/><Relationship Id="rId8" Type="http://schemas.openxmlformats.org/officeDocument/2006/relationships/image" Target="../media/image83.png"/><Relationship Id="rId11" Type="http://schemas.openxmlformats.org/officeDocument/2006/relationships/image" Target="../media/image114.png"/><Relationship Id="rId10" Type="http://schemas.openxmlformats.org/officeDocument/2006/relationships/image" Target="../media/image66.png"/><Relationship Id="rId13" Type="http://schemas.openxmlformats.org/officeDocument/2006/relationships/image" Target="../media/image94.png"/><Relationship Id="rId12" Type="http://schemas.openxmlformats.org/officeDocument/2006/relationships/image" Target="../media/image67.png"/><Relationship Id="rId15" Type="http://schemas.openxmlformats.org/officeDocument/2006/relationships/image" Target="../media/image104.png"/><Relationship Id="rId14" Type="http://schemas.openxmlformats.org/officeDocument/2006/relationships/image" Target="../media/image79.png"/><Relationship Id="rId17" Type="http://schemas.openxmlformats.org/officeDocument/2006/relationships/image" Target="../media/image112.png"/><Relationship Id="rId16" Type="http://schemas.openxmlformats.org/officeDocument/2006/relationships/image" Target="../media/image82.png"/><Relationship Id="rId19" Type="http://schemas.openxmlformats.org/officeDocument/2006/relationships/image" Target="../media/image105.png"/><Relationship Id="rId18" Type="http://schemas.openxmlformats.org/officeDocument/2006/relationships/image" Target="../media/image1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77.png"/><Relationship Id="rId9" Type="http://schemas.openxmlformats.org/officeDocument/2006/relationships/image" Target="../media/image111.png"/><Relationship Id="rId5" Type="http://schemas.openxmlformats.org/officeDocument/2006/relationships/image" Target="../media/image127.png"/><Relationship Id="rId6" Type="http://schemas.openxmlformats.org/officeDocument/2006/relationships/image" Target="../media/image134.png"/><Relationship Id="rId7" Type="http://schemas.openxmlformats.org/officeDocument/2006/relationships/image" Target="../media/image120.png"/><Relationship Id="rId8" Type="http://schemas.openxmlformats.org/officeDocument/2006/relationships/image" Target="../media/image139.png"/><Relationship Id="rId11" Type="http://schemas.openxmlformats.org/officeDocument/2006/relationships/image" Target="../media/image116.png"/><Relationship Id="rId10" Type="http://schemas.openxmlformats.org/officeDocument/2006/relationships/image" Target="../media/image119.png"/><Relationship Id="rId13" Type="http://schemas.openxmlformats.org/officeDocument/2006/relationships/image" Target="../media/image125.png"/><Relationship Id="rId12" Type="http://schemas.openxmlformats.org/officeDocument/2006/relationships/image" Target="../media/image126.png"/><Relationship Id="rId15" Type="http://schemas.openxmlformats.org/officeDocument/2006/relationships/image" Target="../media/image117.png"/><Relationship Id="rId14" Type="http://schemas.openxmlformats.org/officeDocument/2006/relationships/image" Target="../media/image130.png"/><Relationship Id="rId17" Type="http://schemas.openxmlformats.org/officeDocument/2006/relationships/image" Target="../media/image54.png"/><Relationship Id="rId16" Type="http://schemas.openxmlformats.org/officeDocument/2006/relationships/image" Target="../media/image1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29.png"/><Relationship Id="rId4" Type="http://schemas.openxmlformats.org/officeDocument/2006/relationships/image" Target="../media/image1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43.png"/><Relationship Id="rId6" Type="http://schemas.openxmlformats.org/officeDocument/2006/relationships/image" Target="../media/image133.png"/><Relationship Id="rId7" Type="http://schemas.openxmlformats.org/officeDocument/2006/relationships/image" Target="../media/image1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29.png"/><Relationship Id="rId4" Type="http://schemas.openxmlformats.org/officeDocument/2006/relationships/image" Target="../media/image1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35.png"/><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160.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1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1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1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1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1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49.jpg"/><Relationship Id="rId4" Type="http://schemas.openxmlformats.org/officeDocument/2006/relationships/image" Target="../media/image151.png"/><Relationship Id="rId9" Type="http://schemas.openxmlformats.org/officeDocument/2006/relationships/image" Target="../media/image167.png"/><Relationship Id="rId5" Type="http://schemas.openxmlformats.org/officeDocument/2006/relationships/image" Target="../media/image145.png"/><Relationship Id="rId6" Type="http://schemas.openxmlformats.org/officeDocument/2006/relationships/image" Target="../media/image147.png"/><Relationship Id="rId7" Type="http://schemas.openxmlformats.org/officeDocument/2006/relationships/image" Target="../media/image152.png"/><Relationship Id="rId8" Type="http://schemas.openxmlformats.org/officeDocument/2006/relationships/image" Target="../media/image157.png"/><Relationship Id="rId11" Type="http://schemas.openxmlformats.org/officeDocument/2006/relationships/image" Target="../media/image161.png"/><Relationship Id="rId10" Type="http://schemas.openxmlformats.org/officeDocument/2006/relationships/image" Target="../media/image154.png"/><Relationship Id="rId13" Type="http://schemas.openxmlformats.org/officeDocument/2006/relationships/image" Target="../media/image156.png"/><Relationship Id="rId12" Type="http://schemas.openxmlformats.org/officeDocument/2006/relationships/image" Target="../media/image158.png"/><Relationship Id="rId15" Type="http://schemas.openxmlformats.org/officeDocument/2006/relationships/image" Target="../media/image165.png"/><Relationship Id="rId14" Type="http://schemas.openxmlformats.org/officeDocument/2006/relationships/image" Target="../media/image1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14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149.jpg"/><Relationship Id="rId4" Type="http://schemas.openxmlformats.org/officeDocument/2006/relationships/image" Target="../media/image1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149.jpg"/><Relationship Id="rId4" Type="http://schemas.openxmlformats.org/officeDocument/2006/relationships/image" Target="../media/image1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166.png"/><Relationship Id="rId4" Type="http://schemas.openxmlformats.org/officeDocument/2006/relationships/hyperlink" Target="https://arxiv.org/html/2304.00501v6"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s://github.com/guiwitz/CAS_AICP_M4/blob/main/04-Convolutions.ipyn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168.png"/><Relationship Id="rId4" Type="http://schemas.openxmlformats.org/officeDocument/2006/relationships/hyperlink" Target="https://arxiv.org/pdf/1505.04366.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9"/>
          <p:cNvSpPr txBox="1"/>
          <p:nvPr>
            <p:ph type="ctrTitle"/>
          </p:nvPr>
        </p:nvSpPr>
        <p:spPr>
          <a:xfrm>
            <a:off x="311708" y="10493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sz="4500"/>
              <a:t>AICP: Image module</a:t>
            </a:r>
            <a:endParaRPr sz="4500"/>
          </a:p>
          <a:p>
            <a:pPr indent="0" lvl="0" marL="0" rtl="0" algn="l">
              <a:spcBef>
                <a:spcPts val="0"/>
              </a:spcBef>
              <a:spcAft>
                <a:spcPts val="0"/>
              </a:spcAft>
              <a:buNone/>
            </a:pPr>
            <a:r>
              <a:rPr lang="fr" sz="4500"/>
              <a:t>Day 4 : Deep Learning Theory</a:t>
            </a:r>
            <a:endParaRPr sz="4500"/>
          </a:p>
        </p:txBody>
      </p:sp>
      <p:sp>
        <p:nvSpPr>
          <p:cNvPr id="153" name="Google Shape;153;p39"/>
          <p:cNvSpPr txBox="1"/>
          <p:nvPr>
            <p:ph idx="1" type="subTitle"/>
          </p:nvPr>
        </p:nvSpPr>
        <p:spPr>
          <a:xfrm>
            <a:off x="311700" y="3062725"/>
            <a:ext cx="8520600" cy="14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200"/>
              <a:t>Guillaume Witz</a:t>
            </a:r>
            <a:endParaRPr sz="2200"/>
          </a:p>
          <a:p>
            <a:pPr indent="0" lvl="0" marL="0" rtl="0" algn="l">
              <a:spcBef>
                <a:spcPts val="0"/>
              </a:spcBef>
              <a:spcAft>
                <a:spcPts val="0"/>
              </a:spcAft>
              <a:buNone/>
            </a:pPr>
            <a:r>
              <a:rPr lang="fr" sz="2200" u="sng">
                <a:solidFill>
                  <a:schemeClr val="hlink"/>
                </a:solidFill>
                <a:hlinkClick r:id="rId3"/>
              </a:rPr>
              <a:t>Data Science Lab</a:t>
            </a:r>
            <a:r>
              <a:rPr lang="fr" sz="2200"/>
              <a:t>, University of Bern</a:t>
            </a:r>
            <a:endParaRPr sz="2200"/>
          </a:p>
        </p:txBody>
      </p:sp>
      <p:pic>
        <p:nvPicPr>
          <p:cNvPr id="154" name="Google Shape;154;p39"/>
          <p:cNvPicPr preferRelativeResize="0"/>
          <p:nvPr/>
        </p:nvPicPr>
        <p:blipFill>
          <a:blip r:embed="rId4">
            <a:alphaModFix/>
          </a:blip>
          <a:stretch>
            <a:fillRect/>
          </a:stretch>
        </p:blipFill>
        <p:spPr>
          <a:xfrm>
            <a:off x="412025" y="3953075"/>
            <a:ext cx="962376" cy="962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8"/>
          <p:cNvPicPr preferRelativeResize="0"/>
          <p:nvPr/>
        </p:nvPicPr>
        <p:blipFill>
          <a:blip r:embed="rId3">
            <a:alphaModFix/>
          </a:blip>
          <a:stretch>
            <a:fillRect/>
          </a:stretch>
        </p:blipFill>
        <p:spPr>
          <a:xfrm>
            <a:off x="4432150" y="1032750"/>
            <a:ext cx="4336200" cy="3252150"/>
          </a:xfrm>
          <a:prstGeom prst="rect">
            <a:avLst/>
          </a:prstGeom>
          <a:noFill/>
          <a:ln>
            <a:noFill/>
          </a:ln>
        </p:spPr>
      </p:pic>
      <p:sp>
        <p:nvSpPr>
          <p:cNvPr id="255" name="Google Shape;255;p48"/>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Number of features and parameters</a:t>
            </a:r>
            <a:endParaRPr/>
          </a:p>
        </p:txBody>
      </p:sp>
      <p:sp>
        <p:nvSpPr>
          <p:cNvPr id="256" name="Google Shape;256;p48"/>
          <p:cNvSpPr txBox="1"/>
          <p:nvPr>
            <p:ph idx="1" type="body"/>
          </p:nvPr>
        </p:nvSpPr>
        <p:spPr>
          <a:xfrm>
            <a:off x="311700" y="923875"/>
            <a:ext cx="39999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1600"/>
              </a:spcAft>
              <a:buNone/>
            </a:pPr>
            <a:r>
              <a:rPr lang="fr"/>
              <a:t>Generally, models have many more features and parameters to handle</a:t>
            </a:r>
            <a:endParaRPr/>
          </a:p>
        </p:txBody>
      </p:sp>
      <p:sp>
        <p:nvSpPr>
          <p:cNvPr id="257" name="Google Shape;257;p48"/>
          <p:cNvSpPr txBox="1"/>
          <p:nvPr/>
        </p:nvSpPr>
        <p:spPr>
          <a:xfrm>
            <a:off x="4759629" y="872004"/>
            <a:ext cx="3754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fr" sz="1800">
                <a:solidFill>
                  <a:schemeClr val="dk1"/>
                </a:solidFill>
                <a:latin typeface="Raleway"/>
                <a:ea typeface="Raleway"/>
                <a:cs typeface="Raleway"/>
                <a:sym typeface="Raleway"/>
              </a:rPr>
              <a:t>“Fixed acidity” = w</a:t>
            </a:r>
            <a:r>
              <a:rPr baseline="-25000" lang="fr" sz="1800">
                <a:solidFill>
                  <a:schemeClr val="dk1"/>
                </a:solidFill>
                <a:latin typeface="Raleway"/>
                <a:ea typeface="Raleway"/>
                <a:cs typeface="Raleway"/>
                <a:sym typeface="Raleway"/>
              </a:rPr>
              <a:t>1</a:t>
            </a:r>
            <a:r>
              <a:rPr lang="fr" sz="1800">
                <a:solidFill>
                  <a:schemeClr val="dk1"/>
                </a:solidFill>
                <a:latin typeface="Raleway"/>
                <a:ea typeface="Raleway"/>
                <a:cs typeface="Raleway"/>
                <a:sym typeface="Raleway"/>
              </a:rPr>
              <a:t> * “density” + w</a:t>
            </a:r>
            <a:r>
              <a:rPr baseline="-25000" lang="fr" sz="1800">
                <a:solidFill>
                  <a:schemeClr val="dk1"/>
                </a:solidFill>
                <a:latin typeface="Raleway"/>
                <a:ea typeface="Raleway"/>
                <a:cs typeface="Raleway"/>
                <a:sym typeface="Raleway"/>
              </a:rPr>
              <a:t>0</a:t>
            </a:r>
            <a:endParaRPr sz="1800">
              <a:solidFill>
                <a:schemeClr val="accent6"/>
              </a:solidFill>
              <a:latin typeface="Raleway"/>
              <a:ea typeface="Raleway"/>
              <a:cs typeface="Raleway"/>
              <a:sym typeface="Raleway"/>
            </a:endParaRPr>
          </a:p>
        </p:txBody>
      </p:sp>
      <p:sp>
        <p:nvSpPr>
          <p:cNvPr id="258" name="Google Shape;258;p48"/>
          <p:cNvSpPr txBox="1"/>
          <p:nvPr/>
        </p:nvSpPr>
        <p:spPr>
          <a:xfrm>
            <a:off x="498619" y="2659792"/>
            <a:ext cx="3754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800">
              <a:solidFill>
                <a:schemeClr val="dk1"/>
              </a:solidFill>
              <a:latin typeface="Raleway"/>
              <a:ea typeface="Raleway"/>
              <a:cs typeface="Raleway"/>
              <a:sym typeface="Raleway"/>
            </a:endParaRPr>
          </a:p>
          <a:p>
            <a:pPr indent="0" lvl="0" marL="0" marR="0" rtl="0" algn="l">
              <a:spcBef>
                <a:spcPts val="0"/>
              </a:spcBef>
              <a:spcAft>
                <a:spcPts val="0"/>
              </a:spcAft>
              <a:buNone/>
            </a:pPr>
            <a:r>
              <a:rPr lang="fr" sz="1800">
                <a:solidFill>
                  <a:schemeClr val="dk1"/>
                </a:solidFill>
                <a:latin typeface="Raleway"/>
                <a:ea typeface="Raleway"/>
                <a:cs typeface="Raleway"/>
                <a:sym typeface="Raleway"/>
              </a:rPr>
              <a:t>y = w</a:t>
            </a:r>
            <a:r>
              <a:rPr baseline="-25000" lang="fr" sz="1800">
                <a:solidFill>
                  <a:schemeClr val="dk1"/>
                </a:solidFill>
                <a:latin typeface="Raleway"/>
                <a:ea typeface="Raleway"/>
                <a:cs typeface="Raleway"/>
                <a:sym typeface="Raleway"/>
              </a:rPr>
              <a:t>1</a:t>
            </a:r>
            <a:r>
              <a:rPr lang="fr" sz="1800">
                <a:solidFill>
                  <a:schemeClr val="dk1"/>
                </a:solidFill>
                <a:latin typeface="Raleway"/>
                <a:ea typeface="Raleway"/>
                <a:cs typeface="Raleway"/>
                <a:sym typeface="Raleway"/>
              </a:rPr>
              <a:t> * f</a:t>
            </a:r>
            <a:r>
              <a:rPr baseline="-25000" lang="fr" sz="1800">
                <a:solidFill>
                  <a:schemeClr val="dk1"/>
                </a:solidFill>
                <a:latin typeface="Raleway"/>
                <a:ea typeface="Raleway"/>
                <a:cs typeface="Raleway"/>
                <a:sym typeface="Raleway"/>
              </a:rPr>
              <a:t>1</a:t>
            </a:r>
            <a:r>
              <a:rPr lang="fr" sz="1800">
                <a:solidFill>
                  <a:schemeClr val="dk1"/>
                </a:solidFill>
                <a:latin typeface="Raleway"/>
                <a:ea typeface="Raleway"/>
                <a:cs typeface="Raleway"/>
                <a:sym typeface="Raleway"/>
              </a:rPr>
              <a:t> + w</a:t>
            </a:r>
            <a:r>
              <a:rPr baseline="-25000" lang="fr" sz="1800">
                <a:solidFill>
                  <a:schemeClr val="dk1"/>
                </a:solidFill>
                <a:latin typeface="Raleway"/>
                <a:ea typeface="Raleway"/>
                <a:cs typeface="Raleway"/>
                <a:sym typeface="Raleway"/>
              </a:rPr>
              <a:t>2</a:t>
            </a:r>
            <a:r>
              <a:rPr lang="fr" sz="1800">
                <a:solidFill>
                  <a:schemeClr val="dk1"/>
                </a:solidFill>
                <a:latin typeface="Raleway"/>
                <a:ea typeface="Raleway"/>
                <a:cs typeface="Raleway"/>
                <a:sym typeface="Raleway"/>
              </a:rPr>
              <a:t> * f</a:t>
            </a:r>
            <a:r>
              <a:rPr baseline="-25000" lang="fr" sz="1800">
                <a:solidFill>
                  <a:schemeClr val="dk1"/>
                </a:solidFill>
                <a:latin typeface="Raleway"/>
                <a:ea typeface="Raleway"/>
                <a:cs typeface="Raleway"/>
                <a:sym typeface="Raleway"/>
              </a:rPr>
              <a:t>2</a:t>
            </a:r>
            <a:r>
              <a:rPr lang="fr" sz="1800">
                <a:solidFill>
                  <a:schemeClr val="dk1"/>
                </a:solidFill>
                <a:latin typeface="Raleway"/>
                <a:ea typeface="Raleway"/>
                <a:cs typeface="Raleway"/>
                <a:sym typeface="Raleway"/>
              </a:rPr>
              <a:t>  + … w</a:t>
            </a:r>
            <a:r>
              <a:rPr baseline="-25000" lang="fr" sz="1800">
                <a:solidFill>
                  <a:schemeClr val="dk1"/>
                </a:solidFill>
                <a:latin typeface="Raleway"/>
                <a:ea typeface="Raleway"/>
                <a:cs typeface="Raleway"/>
                <a:sym typeface="Raleway"/>
              </a:rPr>
              <a:t>n</a:t>
            </a:r>
            <a:r>
              <a:rPr lang="fr" sz="1800">
                <a:solidFill>
                  <a:schemeClr val="dk1"/>
                </a:solidFill>
                <a:latin typeface="Raleway"/>
                <a:ea typeface="Raleway"/>
                <a:cs typeface="Raleway"/>
                <a:sym typeface="Raleway"/>
              </a:rPr>
              <a:t> * f</a:t>
            </a:r>
            <a:r>
              <a:rPr baseline="-25000" lang="fr" sz="1800">
                <a:solidFill>
                  <a:schemeClr val="dk1"/>
                </a:solidFill>
                <a:latin typeface="Raleway"/>
                <a:ea typeface="Raleway"/>
                <a:cs typeface="Raleway"/>
                <a:sym typeface="Raleway"/>
              </a:rPr>
              <a:t>n</a:t>
            </a:r>
            <a:r>
              <a:rPr lang="fr" sz="1800">
                <a:solidFill>
                  <a:schemeClr val="dk1"/>
                </a:solidFill>
                <a:latin typeface="Raleway"/>
                <a:ea typeface="Raleway"/>
                <a:cs typeface="Raleway"/>
                <a:sym typeface="Raleway"/>
              </a:rPr>
              <a:t> + w</a:t>
            </a:r>
            <a:r>
              <a:rPr baseline="-25000" lang="fr" sz="1800">
                <a:solidFill>
                  <a:schemeClr val="dk1"/>
                </a:solidFill>
                <a:latin typeface="Raleway"/>
                <a:ea typeface="Raleway"/>
                <a:cs typeface="Raleway"/>
                <a:sym typeface="Raleway"/>
              </a:rPr>
              <a:t>0</a:t>
            </a:r>
            <a:endParaRPr sz="1100">
              <a:solidFill>
                <a:schemeClr val="dk1"/>
              </a:solidFill>
              <a:latin typeface="Raleway"/>
              <a:ea typeface="Raleway"/>
              <a:cs typeface="Raleway"/>
              <a:sym typeface="Raleway"/>
            </a:endParaRPr>
          </a:p>
        </p:txBody>
      </p:sp>
      <p:pic>
        <p:nvPicPr>
          <p:cNvPr id="259" name="Google Shape;259;p48"/>
          <p:cNvPicPr preferRelativeResize="0"/>
          <p:nvPr/>
        </p:nvPicPr>
        <p:blipFill rotWithShape="1">
          <a:blip r:embed="rId4">
            <a:alphaModFix/>
          </a:blip>
          <a:srcRect b="47690" l="0" r="6120" t="0"/>
          <a:stretch/>
        </p:blipFill>
        <p:spPr>
          <a:xfrm>
            <a:off x="245327" y="1758024"/>
            <a:ext cx="4457227" cy="901767"/>
          </a:xfrm>
          <a:prstGeom prst="rect">
            <a:avLst/>
          </a:prstGeom>
          <a:noFill/>
          <a:ln>
            <a:noFill/>
          </a:ln>
        </p:spPr>
      </p:pic>
      <p:sp>
        <p:nvSpPr>
          <p:cNvPr id="260" name="Google Shape;260;p48"/>
          <p:cNvSpPr txBox="1"/>
          <p:nvPr/>
        </p:nvSpPr>
        <p:spPr>
          <a:xfrm>
            <a:off x="245325" y="3486975"/>
            <a:ext cx="4514400" cy="14898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None/>
            </a:pPr>
            <a:r>
              <a:rPr b="0" lang="fr" sz="1800">
                <a:solidFill>
                  <a:schemeClr val="dk2"/>
                </a:solidFill>
                <a:latin typeface="Raleway"/>
                <a:ea typeface="Raleway"/>
                <a:cs typeface="Raleway"/>
                <a:sym typeface="Raleway"/>
              </a:rPr>
              <a:t>To find the best value, we would have to explore a gigantic number of combinations of w</a:t>
            </a:r>
            <a:r>
              <a:rPr b="0" baseline="-25000" lang="fr" sz="1800">
                <a:solidFill>
                  <a:schemeClr val="dk2"/>
                </a:solidFill>
                <a:latin typeface="Raleway"/>
                <a:ea typeface="Raleway"/>
                <a:cs typeface="Raleway"/>
                <a:sym typeface="Raleway"/>
              </a:rPr>
              <a:t>1</a:t>
            </a:r>
            <a:r>
              <a:rPr b="0" lang="fr" sz="1800">
                <a:solidFill>
                  <a:schemeClr val="dk2"/>
                </a:solidFill>
                <a:latin typeface="Raleway"/>
                <a:ea typeface="Raleway"/>
                <a:cs typeface="Raleway"/>
                <a:sym typeface="Raleway"/>
              </a:rPr>
              <a:t>, w</a:t>
            </a:r>
            <a:r>
              <a:rPr b="0" baseline="-25000" lang="fr" sz="1800">
                <a:solidFill>
                  <a:schemeClr val="dk2"/>
                </a:solidFill>
                <a:latin typeface="Raleway"/>
                <a:ea typeface="Raleway"/>
                <a:cs typeface="Raleway"/>
                <a:sym typeface="Raleway"/>
              </a:rPr>
              <a:t>2</a:t>
            </a:r>
            <a:r>
              <a:rPr b="0" lang="fr" sz="1800">
                <a:solidFill>
                  <a:schemeClr val="dk2"/>
                </a:solidFill>
                <a:latin typeface="Raleway"/>
                <a:ea typeface="Raleway"/>
                <a:cs typeface="Raleway"/>
                <a:sym typeface="Raleway"/>
              </a:rPr>
              <a:t>, … w</a:t>
            </a:r>
            <a:r>
              <a:rPr b="0" baseline="-25000" lang="fr" sz="1800">
                <a:solidFill>
                  <a:schemeClr val="dk2"/>
                </a:solidFill>
                <a:latin typeface="Raleway"/>
                <a:ea typeface="Raleway"/>
                <a:cs typeface="Raleway"/>
                <a:sym typeface="Raleway"/>
              </a:rPr>
              <a:t>n</a:t>
            </a:r>
            <a:endParaRPr b="0" baseline="-25000" sz="1800">
              <a:solidFill>
                <a:schemeClr val="dk2"/>
              </a:solidFill>
              <a:latin typeface="Raleway"/>
              <a:ea typeface="Raleway"/>
              <a:cs typeface="Raleway"/>
              <a:sym typeface="Raleway"/>
            </a:endParaRPr>
          </a:p>
          <a:p>
            <a:pPr indent="0" lvl="0" marL="0" marR="0" rtl="0" algn="l">
              <a:lnSpc>
                <a:spcPct val="120000"/>
              </a:lnSpc>
              <a:spcBef>
                <a:spcPts val="0"/>
              </a:spcBef>
              <a:spcAft>
                <a:spcPts val="0"/>
              </a:spcAft>
              <a:buNone/>
            </a:pPr>
            <a:r>
              <a:rPr lang="fr" sz="1800">
                <a:solidFill>
                  <a:schemeClr val="dk2"/>
                </a:solidFill>
                <a:latin typeface="Raleway"/>
                <a:ea typeface="Raleway"/>
                <a:cs typeface="Raleway"/>
                <a:sym typeface="Raleway"/>
              </a:rPr>
              <a:t>In deep learning we would have billions of parameters: we need another solution!</a:t>
            </a:r>
            <a:endParaRPr sz="1800">
              <a:solidFill>
                <a:schemeClr val="dk2"/>
              </a:solidFill>
              <a:latin typeface="Raleway"/>
              <a:ea typeface="Raleway"/>
              <a:cs typeface="Raleway"/>
              <a:sym typeface="Raleway"/>
            </a:endParaRPr>
          </a:p>
        </p:txBody>
      </p:sp>
      <p:sp>
        <p:nvSpPr>
          <p:cNvPr id="261" name="Google Shape;261;p48"/>
          <p:cNvSpPr txBox="1"/>
          <p:nvPr/>
        </p:nvSpPr>
        <p:spPr>
          <a:xfrm>
            <a:off x="8319801" y="3341849"/>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3A4CC0"/>
                </a:solidFill>
                <a:latin typeface="Calibri"/>
                <a:ea typeface="Calibri"/>
                <a:cs typeface="Calibri"/>
                <a:sym typeface="Calibri"/>
              </a:rPr>
              <a:t>Good region</a:t>
            </a:r>
            <a:endParaRPr sz="1100"/>
          </a:p>
        </p:txBody>
      </p:sp>
      <p:sp>
        <p:nvSpPr>
          <p:cNvPr id="262" name="Google Shape;262;p48"/>
          <p:cNvSpPr txBox="1"/>
          <p:nvPr/>
        </p:nvSpPr>
        <p:spPr>
          <a:xfrm>
            <a:off x="8319801" y="1482868"/>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CE443C"/>
                </a:solidFill>
                <a:latin typeface="Calibri"/>
                <a:ea typeface="Calibri"/>
                <a:cs typeface="Calibri"/>
                <a:sym typeface="Calibri"/>
              </a:rPr>
              <a:t>Bad region</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9"/>
          <p:cNvPicPr preferRelativeResize="0"/>
          <p:nvPr/>
        </p:nvPicPr>
        <p:blipFill>
          <a:blip r:embed="rId3">
            <a:alphaModFix/>
          </a:blip>
          <a:stretch>
            <a:fillRect/>
          </a:stretch>
        </p:blipFill>
        <p:spPr>
          <a:xfrm>
            <a:off x="241150" y="1415530"/>
            <a:ext cx="4336200" cy="3252150"/>
          </a:xfrm>
          <a:prstGeom prst="rect">
            <a:avLst/>
          </a:prstGeom>
          <a:noFill/>
          <a:ln>
            <a:noFill/>
          </a:ln>
        </p:spPr>
      </p:pic>
      <p:sp>
        <p:nvSpPr>
          <p:cNvPr id="268" name="Google Shape;268;p49"/>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Weights space as mountains and hills</a:t>
            </a:r>
            <a:endParaRPr/>
          </a:p>
        </p:txBody>
      </p:sp>
      <p:sp>
        <p:nvSpPr>
          <p:cNvPr id="269" name="Google Shape;269;p49"/>
          <p:cNvSpPr txBox="1"/>
          <p:nvPr/>
        </p:nvSpPr>
        <p:spPr>
          <a:xfrm>
            <a:off x="320040" y="992483"/>
            <a:ext cx="3754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fr" sz="1800">
                <a:solidFill>
                  <a:schemeClr val="dk1"/>
                </a:solidFill>
                <a:latin typeface="Raleway"/>
                <a:ea typeface="Raleway"/>
                <a:cs typeface="Raleway"/>
                <a:sym typeface="Raleway"/>
              </a:rPr>
              <a:t>“Fixed acidity” = w</a:t>
            </a:r>
            <a:r>
              <a:rPr baseline="-25000" lang="fr" sz="1800">
                <a:solidFill>
                  <a:schemeClr val="dk1"/>
                </a:solidFill>
                <a:latin typeface="Raleway"/>
                <a:ea typeface="Raleway"/>
                <a:cs typeface="Raleway"/>
                <a:sym typeface="Raleway"/>
              </a:rPr>
              <a:t>1</a:t>
            </a:r>
            <a:r>
              <a:rPr lang="fr" sz="1800">
                <a:solidFill>
                  <a:schemeClr val="dk1"/>
                </a:solidFill>
                <a:latin typeface="Raleway"/>
                <a:ea typeface="Raleway"/>
                <a:cs typeface="Raleway"/>
                <a:sym typeface="Raleway"/>
              </a:rPr>
              <a:t> * “density” + w</a:t>
            </a:r>
            <a:r>
              <a:rPr baseline="-25000" lang="fr" sz="1800">
                <a:solidFill>
                  <a:schemeClr val="dk1"/>
                </a:solidFill>
                <a:latin typeface="Raleway"/>
                <a:ea typeface="Raleway"/>
                <a:cs typeface="Raleway"/>
                <a:sym typeface="Raleway"/>
              </a:rPr>
              <a:t>0</a:t>
            </a:r>
            <a:endParaRPr sz="1800">
              <a:solidFill>
                <a:schemeClr val="accent6"/>
              </a:solidFill>
              <a:latin typeface="Raleway"/>
              <a:ea typeface="Raleway"/>
              <a:cs typeface="Raleway"/>
              <a:sym typeface="Raleway"/>
            </a:endParaRPr>
          </a:p>
        </p:txBody>
      </p:sp>
      <p:pic>
        <p:nvPicPr>
          <p:cNvPr id="270" name="Google Shape;270;p49"/>
          <p:cNvPicPr preferRelativeResize="0"/>
          <p:nvPr/>
        </p:nvPicPr>
        <p:blipFill rotWithShape="1">
          <a:blip r:embed="rId4">
            <a:alphaModFix/>
          </a:blip>
          <a:srcRect b="8042" l="13793" r="794" t="15364"/>
          <a:stretch/>
        </p:blipFill>
        <p:spPr>
          <a:xfrm>
            <a:off x="4966026" y="841892"/>
            <a:ext cx="3857935" cy="3459716"/>
          </a:xfrm>
          <a:prstGeom prst="rect">
            <a:avLst/>
          </a:prstGeom>
          <a:noFill/>
          <a:ln>
            <a:noFill/>
          </a:ln>
        </p:spPr>
      </p:pic>
      <p:grpSp>
        <p:nvGrpSpPr>
          <p:cNvPr id="271" name="Google Shape;271;p49"/>
          <p:cNvGrpSpPr/>
          <p:nvPr/>
        </p:nvGrpSpPr>
        <p:grpSpPr>
          <a:xfrm>
            <a:off x="3016141" y="2571725"/>
            <a:ext cx="6061050" cy="2478323"/>
            <a:chOff x="4021522" y="3428967"/>
            <a:chExt cx="8081400" cy="3304431"/>
          </a:xfrm>
        </p:grpSpPr>
        <p:sp>
          <p:nvSpPr>
            <p:cNvPr id="272" name="Google Shape;272;p49"/>
            <p:cNvSpPr txBox="1"/>
            <p:nvPr/>
          </p:nvSpPr>
          <p:spPr>
            <a:xfrm>
              <a:off x="4021522" y="6066498"/>
              <a:ext cx="8081400" cy="666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Calibri"/>
                  <a:ea typeface="Calibri"/>
                  <a:cs typeface="Calibri"/>
                  <a:sym typeface="Calibri"/>
                </a:rPr>
                <a:t>If we start at a random position (random weights), how can we find the deepest valley == the smallest loss == best model ?</a:t>
              </a:r>
              <a:endParaRPr sz="1100"/>
            </a:p>
          </p:txBody>
        </p:sp>
        <p:cxnSp>
          <p:nvCxnSpPr>
            <p:cNvPr id="273" name="Google Shape;273;p49"/>
            <p:cNvCxnSpPr/>
            <p:nvPr/>
          </p:nvCxnSpPr>
          <p:spPr>
            <a:xfrm flipH="1" rot="10800000">
              <a:off x="7180833" y="3428967"/>
              <a:ext cx="2692500" cy="2588700"/>
            </a:xfrm>
            <a:prstGeom prst="straightConnector1">
              <a:avLst/>
            </a:prstGeom>
            <a:noFill/>
            <a:ln cap="flat" cmpd="sng" w="25400">
              <a:solidFill>
                <a:schemeClr val="accent1"/>
              </a:solidFill>
              <a:prstDash val="solid"/>
              <a:miter lim="800000"/>
              <a:headEnd len="sm" w="sm" type="none"/>
              <a:tailEnd len="med" w="med" type="triangle"/>
            </a:ln>
          </p:spPr>
        </p:cxnSp>
      </p:grpSp>
      <p:sp>
        <p:nvSpPr>
          <p:cNvPr id="274" name="Google Shape;274;p49"/>
          <p:cNvSpPr txBox="1"/>
          <p:nvPr/>
        </p:nvSpPr>
        <p:spPr>
          <a:xfrm>
            <a:off x="4128801" y="3724630"/>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3A4CC0"/>
                </a:solidFill>
                <a:latin typeface="Calibri"/>
                <a:ea typeface="Calibri"/>
                <a:cs typeface="Calibri"/>
                <a:sym typeface="Calibri"/>
              </a:rPr>
              <a:t>Good region</a:t>
            </a:r>
            <a:endParaRPr sz="1100"/>
          </a:p>
        </p:txBody>
      </p:sp>
      <p:sp>
        <p:nvSpPr>
          <p:cNvPr id="275" name="Google Shape;275;p49"/>
          <p:cNvSpPr txBox="1"/>
          <p:nvPr/>
        </p:nvSpPr>
        <p:spPr>
          <a:xfrm>
            <a:off x="4128801" y="1865648"/>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CE443C"/>
                </a:solidFill>
                <a:latin typeface="Calibri"/>
                <a:ea typeface="Calibri"/>
                <a:cs typeface="Calibri"/>
                <a:sym typeface="Calibri"/>
              </a:rPr>
              <a:t>Bad region</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0"/>
          <p:cNvPicPr preferRelativeResize="0"/>
          <p:nvPr/>
        </p:nvPicPr>
        <p:blipFill>
          <a:blip r:embed="rId3">
            <a:alphaModFix/>
          </a:blip>
          <a:stretch>
            <a:fillRect/>
          </a:stretch>
        </p:blipFill>
        <p:spPr>
          <a:xfrm>
            <a:off x="241150" y="779224"/>
            <a:ext cx="4336200" cy="3252150"/>
          </a:xfrm>
          <a:prstGeom prst="rect">
            <a:avLst/>
          </a:prstGeom>
          <a:noFill/>
          <a:ln>
            <a:noFill/>
          </a:ln>
        </p:spPr>
      </p:pic>
      <p:sp>
        <p:nvSpPr>
          <p:cNvPr id="281" name="Google Shape;281;p50"/>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Weights space as mountains and hills</a:t>
            </a:r>
            <a:endParaRPr/>
          </a:p>
        </p:txBody>
      </p:sp>
      <p:pic>
        <p:nvPicPr>
          <p:cNvPr id="282" name="Google Shape;282;p50"/>
          <p:cNvPicPr preferRelativeResize="0"/>
          <p:nvPr/>
        </p:nvPicPr>
        <p:blipFill rotWithShape="1">
          <a:blip r:embed="rId4">
            <a:alphaModFix/>
          </a:blip>
          <a:srcRect b="8042" l="13793" r="794" t="15364"/>
          <a:stretch/>
        </p:blipFill>
        <p:spPr>
          <a:xfrm>
            <a:off x="4966026" y="841892"/>
            <a:ext cx="3857935" cy="3459716"/>
          </a:xfrm>
          <a:prstGeom prst="rect">
            <a:avLst/>
          </a:prstGeom>
          <a:noFill/>
          <a:ln>
            <a:noFill/>
          </a:ln>
        </p:spPr>
      </p:pic>
      <p:grpSp>
        <p:nvGrpSpPr>
          <p:cNvPr id="283" name="Google Shape;283;p50"/>
          <p:cNvGrpSpPr/>
          <p:nvPr/>
        </p:nvGrpSpPr>
        <p:grpSpPr>
          <a:xfrm>
            <a:off x="5314425" y="2626028"/>
            <a:ext cx="3762675" cy="2456550"/>
            <a:chOff x="7085900" y="3501370"/>
            <a:chExt cx="5016900" cy="3275400"/>
          </a:xfrm>
        </p:grpSpPr>
        <p:sp>
          <p:nvSpPr>
            <p:cNvPr id="284" name="Google Shape;284;p50"/>
            <p:cNvSpPr txBox="1"/>
            <p:nvPr/>
          </p:nvSpPr>
          <p:spPr>
            <a:xfrm>
              <a:off x="7085900" y="5822470"/>
              <a:ext cx="5016900" cy="954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Calibri"/>
                  <a:ea typeface="Calibri"/>
                  <a:cs typeface="Calibri"/>
                  <a:sym typeface="Calibri"/>
                </a:rPr>
                <a:t>If we start at a random position (random weights), how can we find the deepest valley == the smallest loss == best model ?</a:t>
              </a:r>
              <a:endParaRPr sz="1100"/>
            </a:p>
          </p:txBody>
        </p:sp>
        <p:cxnSp>
          <p:nvCxnSpPr>
            <p:cNvPr id="285" name="Google Shape;285;p50"/>
            <p:cNvCxnSpPr>
              <a:stCxn id="284" idx="0"/>
            </p:cNvCxnSpPr>
            <p:nvPr/>
          </p:nvCxnSpPr>
          <p:spPr>
            <a:xfrm flipH="1" rot="10800000">
              <a:off x="9594350" y="3501370"/>
              <a:ext cx="375600" cy="2321100"/>
            </a:xfrm>
            <a:prstGeom prst="straightConnector1">
              <a:avLst/>
            </a:prstGeom>
            <a:noFill/>
            <a:ln cap="flat" cmpd="sng" w="25400">
              <a:solidFill>
                <a:schemeClr val="accent1"/>
              </a:solidFill>
              <a:prstDash val="solid"/>
              <a:miter lim="800000"/>
              <a:headEnd len="sm" w="sm" type="none"/>
              <a:tailEnd len="med" w="med" type="triangle"/>
            </a:ln>
          </p:spPr>
        </p:cxnSp>
      </p:grpSp>
      <p:sp>
        <p:nvSpPr>
          <p:cNvPr id="286" name="Google Shape;286;p50"/>
          <p:cNvSpPr txBox="1"/>
          <p:nvPr/>
        </p:nvSpPr>
        <p:spPr>
          <a:xfrm>
            <a:off x="4128801" y="3088324"/>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3A4CC0"/>
                </a:solidFill>
                <a:latin typeface="Calibri"/>
                <a:ea typeface="Calibri"/>
                <a:cs typeface="Calibri"/>
                <a:sym typeface="Calibri"/>
              </a:rPr>
              <a:t>Good region</a:t>
            </a:r>
            <a:endParaRPr sz="1100"/>
          </a:p>
        </p:txBody>
      </p:sp>
      <p:sp>
        <p:nvSpPr>
          <p:cNvPr id="287" name="Google Shape;287;p50"/>
          <p:cNvSpPr txBox="1"/>
          <p:nvPr/>
        </p:nvSpPr>
        <p:spPr>
          <a:xfrm>
            <a:off x="4128801" y="1229342"/>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CE443C"/>
                </a:solidFill>
                <a:latin typeface="Calibri"/>
                <a:ea typeface="Calibri"/>
                <a:cs typeface="Calibri"/>
                <a:sym typeface="Calibri"/>
              </a:rPr>
              <a:t>Bad region</a:t>
            </a:r>
            <a:endParaRPr sz="1100"/>
          </a:p>
        </p:txBody>
      </p:sp>
      <p:sp>
        <p:nvSpPr>
          <p:cNvPr id="288" name="Google Shape;288;p50"/>
          <p:cNvSpPr txBox="1"/>
          <p:nvPr/>
        </p:nvSpPr>
        <p:spPr>
          <a:xfrm>
            <a:off x="605325" y="4157175"/>
            <a:ext cx="4095000" cy="8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We can view the loss function space as a plane with mountains and hills.</a:t>
            </a:r>
            <a:endParaRPr sz="1800">
              <a:solidFill>
                <a:schemeClr val="dk2"/>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1"/>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Follow the slope!</a:t>
            </a:r>
            <a:endParaRPr/>
          </a:p>
        </p:txBody>
      </p:sp>
      <p:pic>
        <p:nvPicPr>
          <p:cNvPr id="294" name="Google Shape;294;p51"/>
          <p:cNvPicPr preferRelativeResize="0"/>
          <p:nvPr/>
        </p:nvPicPr>
        <p:blipFill rotWithShape="1">
          <a:blip r:embed="rId3">
            <a:alphaModFix/>
          </a:blip>
          <a:srcRect b="8042" l="13793" r="794" t="15364"/>
          <a:stretch/>
        </p:blipFill>
        <p:spPr>
          <a:xfrm>
            <a:off x="4966026" y="841892"/>
            <a:ext cx="3857935" cy="3459716"/>
          </a:xfrm>
          <a:prstGeom prst="rect">
            <a:avLst/>
          </a:prstGeom>
          <a:noFill/>
          <a:ln>
            <a:noFill/>
          </a:ln>
        </p:spPr>
      </p:pic>
      <p:sp>
        <p:nvSpPr>
          <p:cNvPr id="295" name="Google Shape;295;p51"/>
          <p:cNvSpPr/>
          <p:nvPr/>
        </p:nvSpPr>
        <p:spPr>
          <a:xfrm>
            <a:off x="6496565" y="2446638"/>
            <a:ext cx="1019433" cy="417040"/>
          </a:xfrm>
          <a:custGeom>
            <a:rect b="b" l="l" r="r" t="t"/>
            <a:pathLst>
              <a:path extrusionOk="0" h="556054" w="1359244">
                <a:moveTo>
                  <a:pt x="1359244" y="37070"/>
                </a:moveTo>
                <a:lnTo>
                  <a:pt x="1186249" y="0"/>
                </a:lnTo>
                <a:lnTo>
                  <a:pt x="1037968" y="160638"/>
                </a:lnTo>
                <a:lnTo>
                  <a:pt x="1149179" y="358346"/>
                </a:lnTo>
                <a:lnTo>
                  <a:pt x="1025611" y="407773"/>
                </a:lnTo>
                <a:lnTo>
                  <a:pt x="877330" y="321275"/>
                </a:lnTo>
                <a:lnTo>
                  <a:pt x="815546" y="407773"/>
                </a:lnTo>
                <a:lnTo>
                  <a:pt x="593125" y="395416"/>
                </a:lnTo>
                <a:lnTo>
                  <a:pt x="494271" y="222421"/>
                </a:lnTo>
                <a:lnTo>
                  <a:pt x="333633" y="358346"/>
                </a:lnTo>
                <a:lnTo>
                  <a:pt x="271849" y="556054"/>
                </a:lnTo>
                <a:lnTo>
                  <a:pt x="111211" y="457200"/>
                </a:lnTo>
                <a:lnTo>
                  <a:pt x="0" y="543697"/>
                </a:lnTo>
              </a:path>
            </a:pathLst>
          </a:custGeom>
          <a:noFill/>
          <a:ln cap="flat" cmpd="sng" w="25400">
            <a:solidFill>
              <a:schemeClr val="accent6"/>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6" name="Google Shape;296;p51"/>
          <p:cNvSpPr txBox="1"/>
          <p:nvPr/>
        </p:nvSpPr>
        <p:spPr>
          <a:xfrm>
            <a:off x="529209" y="4109017"/>
            <a:ext cx="37548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400">
                <a:solidFill>
                  <a:schemeClr val="accent1"/>
                </a:solidFill>
                <a:latin typeface="Raleway"/>
                <a:ea typeface="Raleway"/>
                <a:cs typeface="Raleway"/>
                <a:sym typeface="Raleway"/>
              </a:rPr>
              <a:t>This powerful method is called Gradient Descent !</a:t>
            </a:r>
            <a:endParaRPr sz="1100">
              <a:solidFill>
                <a:schemeClr val="accent1"/>
              </a:solidFill>
            </a:endParaRPr>
          </a:p>
        </p:txBody>
      </p:sp>
      <p:sp>
        <p:nvSpPr>
          <p:cNvPr id="297" name="Google Shape;297;p51"/>
          <p:cNvSpPr txBox="1"/>
          <p:nvPr>
            <p:ph idx="1" type="body"/>
          </p:nvPr>
        </p:nvSpPr>
        <p:spPr>
          <a:xfrm>
            <a:off x="311700" y="923875"/>
            <a:ext cx="3999900" cy="34164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fr"/>
              <a:t>Check in which direction the slope is steepest</a:t>
            </a:r>
            <a:endParaRPr baseline="-25000"/>
          </a:p>
          <a:p>
            <a:pPr indent="-342900" lvl="0" marL="457200" rtl="0" algn="l">
              <a:lnSpc>
                <a:spcPct val="120000"/>
              </a:lnSpc>
              <a:spcBef>
                <a:spcPts val="0"/>
              </a:spcBef>
              <a:spcAft>
                <a:spcPts val="0"/>
              </a:spcAft>
              <a:buSzPts val="1800"/>
              <a:buChar char="●"/>
            </a:pPr>
            <a:r>
              <a:rPr lang="fr"/>
              <a:t>Take one step in that direction</a:t>
            </a:r>
            <a:endParaRPr sz="1100"/>
          </a:p>
          <a:p>
            <a:pPr indent="-342900" lvl="0" marL="457200" rtl="0" algn="l">
              <a:lnSpc>
                <a:spcPct val="120000"/>
              </a:lnSpc>
              <a:spcBef>
                <a:spcPts val="0"/>
              </a:spcBef>
              <a:spcAft>
                <a:spcPts val="0"/>
              </a:spcAft>
              <a:buSzPts val="1800"/>
              <a:buChar char="●"/>
            </a:pPr>
            <a:r>
              <a:rPr lang="fr"/>
              <a:t>Continue until you are in a “flat” region and new steps don’t change the location much</a:t>
            </a:r>
            <a:endParaRPr/>
          </a:p>
          <a:p>
            <a:pPr indent="-342900" lvl="0" marL="457200" rtl="0" algn="l">
              <a:lnSpc>
                <a:spcPct val="120000"/>
              </a:lnSpc>
              <a:spcBef>
                <a:spcPts val="0"/>
              </a:spcBef>
              <a:spcAft>
                <a:spcPts val="0"/>
              </a:spcAft>
              <a:buSzPts val="1800"/>
              <a:buChar char="●"/>
            </a:pPr>
            <a:r>
              <a:rPr lang="fr"/>
              <a:t>The same approach is used in hyperspaces with billions of parameters.</a:t>
            </a:r>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2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From equation to NN</a:t>
            </a:r>
            <a:endParaRPr/>
          </a:p>
        </p:txBody>
      </p:sp>
      <p:grpSp>
        <p:nvGrpSpPr>
          <p:cNvPr id="303" name="Google Shape;303;p52"/>
          <p:cNvGrpSpPr/>
          <p:nvPr/>
        </p:nvGrpSpPr>
        <p:grpSpPr>
          <a:xfrm>
            <a:off x="2684849" y="2155974"/>
            <a:ext cx="656700" cy="2566942"/>
            <a:chOff x="1618049" y="3298974"/>
            <a:chExt cx="656700" cy="2566942"/>
          </a:xfrm>
        </p:grpSpPr>
        <p:sp>
          <p:nvSpPr>
            <p:cNvPr id="304" name="Google Shape;304;p52"/>
            <p:cNvSpPr/>
            <p:nvPr/>
          </p:nvSpPr>
          <p:spPr>
            <a:xfrm>
              <a:off x="1618049" y="3298974"/>
              <a:ext cx="656700" cy="656700"/>
            </a:xfrm>
            <a:prstGeom prst="ellipse">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05" name="Google Shape;305;p52"/>
            <p:cNvSpPr/>
            <p:nvPr/>
          </p:nvSpPr>
          <p:spPr>
            <a:xfrm>
              <a:off x="1618049" y="4254095"/>
              <a:ext cx="656700" cy="656700"/>
            </a:xfrm>
            <a:prstGeom prst="ellipse">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06" name="Google Shape;306;p52"/>
            <p:cNvSpPr/>
            <p:nvPr/>
          </p:nvSpPr>
          <p:spPr>
            <a:xfrm>
              <a:off x="1618049" y="5209216"/>
              <a:ext cx="656700" cy="656700"/>
            </a:xfrm>
            <a:prstGeom prst="ellipse">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07" name="Google Shape;307;p52"/>
          <p:cNvSpPr/>
          <p:nvPr/>
        </p:nvSpPr>
        <p:spPr>
          <a:xfrm>
            <a:off x="6204669" y="3111094"/>
            <a:ext cx="656700" cy="656700"/>
          </a:xfrm>
          <a:prstGeom prst="ellipse">
            <a:avLst/>
          </a:prstGeom>
          <a:noFill/>
          <a:ln cap="flat" cmpd="sng" w="12700">
            <a:solidFill>
              <a:srgbClr val="253C4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fr" sz="1800">
                <a:solidFill>
                  <a:srgbClr val="000000"/>
                </a:solidFill>
                <a:latin typeface="Calibri"/>
                <a:ea typeface="Calibri"/>
                <a:cs typeface="Calibri"/>
                <a:sym typeface="Calibri"/>
              </a:rPr>
              <a:t>y</a:t>
            </a:r>
            <a:endParaRPr/>
          </a:p>
        </p:txBody>
      </p:sp>
      <p:grpSp>
        <p:nvGrpSpPr>
          <p:cNvPr id="308" name="Google Shape;308;p52"/>
          <p:cNvGrpSpPr/>
          <p:nvPr/>
        </p:nvGrpSpPr>
        <p:grpSpPr>
          <a:xfrm>
            <a:off x="3341549" y="1694616"/>
            <a:ext cx="2863200" cy="2699950"/>
            <a:chOff x="2274749" y="2837616"/>
            <a:chExt cx="2863200" cy="2699950"/>
          </a:xfrm>
        </p:grpSpPr>
        <p:cxnSp>
          <p:nvCxnSpPr>
            <p:cNvPr id="309" name="Google Shape;309;p52"/>
            <p:cNvCxnSpPr>
              <a:endCxn id="307" idx="2"/>
            </p:cNvCxnSpPr>
            <p:nvPr/>
          </p:nvCxnSpPr>
          <p:spPr>
            <a:xfrm>
              <a:off x="3706269" y="3043444"/>
              <a:ext cx="1431600" cy="1539000"/>
            </a:xfrm>
            <a:prstGeom prst="straightConnector1">
              <a:avLst/>
            </a:prstGeom>
            <a:noFill/>
            <a:ln cap="flat" cmpd="sng" w="19050">
              <a:solidFill>
                <a:srgbClr val="33536D"/>
              </a:solidFill>
              <a:prstDash val="dash"/>
              <a:miter lim="800000"/>
              <a:headEnd len="sm" w="sm" type="none"/>
              <a:tailEnd len="sm" w="sm" type="none"/>
            </a:ln>
          </p:spPr>
        </p:cxnSp>
        <p:cxnSp>
          <p:nvCxnSpPr>
            <p:cNvPr id="310" name="Google Shape;310;p52"/>
            <p:cNvCxnSpPr>
              <a:stCxn id="304" idx="6"/>
              <a:endCxn id="307" idx="2"/>
            </p:cNvCxnSpPr>
            <p:nvPr/>
          </p:nvCxnSpPr>
          <p:spPr>
            <a:xfrm>
              <a:off x="2274749" y="3627324"/>
              <a:ext cx="2863200" cy="955200"/>
            </a:xfrm>
            <a:prstGeom prst="straightConnector1">
              <a:avLst/>
            </a:prstGeom>
            <a:noFill/>
            <a:ln cap="flat" cmpd="sng" w="28575">
              <a:solidFill>
                <a:srgbClr val="33536D"/>
              </a:solidFill>
              <a:prstDash val="solid"/>
              <a:miter lim="800000"/>
              <a:headEnd len="sm" w="sm" type="none"/>
              <a:tailEnd len="sm" w="sm" type="none"/>
            </a:ln>
          </p:spPr>
        </p:cxnSp>
        <p:cxnSp>
          <p:nvCxnSpPr>
            <p:cNvPr id="311" name="Google Shape;311;p52"/>
            <p:cNvCxnSpPr>
              <a:stCxn id="305" idx="6"/>
              <a:endCxn id="307" idx="2"/>
            </p:cNvCxnSpPr>
            <p:nvPr/>
          </p:nvCxnSpPr>
          <p:spPr>
            <a:xfrm>
              <a:off x="2274749" y="4582445"/>
              <a:ext cx="2863200" cy="0"/>
            </a:xfrm>
            <a:prstGeom prst="straightConnector1">
              <a:avLst/>
            </a:prstGeom>
            <a:noFill/>
            <a:ln cap="flat" cmpd="sng" w="9525">
              <a:solidFill>
                <a:srgbClr val="33536D"/>
              </a:solidFill>
              <a:prstDash val="solid"/>
              <a:miter lim="800000"/>
              <a:headEnd len="sm" w="sm" type="none"/>
              <a:tailEnd len="sm" w="sm" type="none"/>
            </a:ln>
          </p:spPr>
        </p:cxnSp>
        <p:cxnSp>
          <p:nvCxnSpPr>
            <p:cNvPr id="312" name="Google Shape;312;p52"/>
            <p:cNvCxnSpPr>
              <a:stCxn id="306" idx="6"/>
              <a:endCxn id="307" idx="2"/>
            </p:cNvCxnSpPr>
            <p:nvPr/>
          </p:nvCxnSpPr>
          <p:spPr>
            <a:xfrm flipH="1" rot="10800000">
              <a:off x="2274749" y="4582366"/>
              <a:ext cx="2863200" cy="955200"/>
            </a:xfrm>
            <a:prstGeom prst="straightConnector1">
              <a:avLst/>
            </a:prstGeom>
            <a:noFill/>
            <a:ln cap="flat" cmpd="sng" w="12700">
              <a:solidFill>
                <a:srgbClr val="33536D"/>
              </a:solidFill>
              <a:prstDash val="solid"/>
              <a:miter lim="800000"/>
              <a:headEnd len="sm" w="sm" type="none"/>
              <a:tailEnd len="sm" w="sm" type="none"/>
            </a:ln>
          </p:spPr>
        </p:cxnSp>
        <p:sp>
          <p:nvSpPr>
            <p:cNvPr id="313" name="Google Shape;313;p52"/>
            <p:cNvSpPr/>
            <p:nvPr/>
          </p:nvSpPr>
          <p:spPr>
            <a:xfrm>
              <a:off x="3286092" y="2837616"/>
              <a:ext cx="442200" cy="442200"/>
            </a:xfrm>
            <a:prstGeom prst="ellipse">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14" name="Google Shape;314;p52"/>
            <p:cNvSpPr/>
            <p:nvPr/>
          </p:nvSpPr>
          <p:spPr>
            <a:xfrm>
              <a:off x="3293426" y="3736993"/>
              <a:ext cx="442200" cy="442200"/>
            </a:xfrm>
            <a:prstGeom prst="ellipse">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15" name="Google Shape;315;p52"/>
            <p:cNvSpPr/>
            <p:nvPr/>
          </p:nvSpPr>
          <p:spPr>
            <a:xfrm>
              <a:off x="3281203" y="4300369"/>
              <a:ext cx="442200" cy="442200"/>
            </a:xfrm>
            <a:prstGeom prst="ellipse">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16" name="Google Shape;316;p52"/>
            <p:cNvSpPr/>
            <p:nvPr/>
          </p:nvSpPr>
          <p:spPr>
            <a:xfrm>
              <a:off x="3303212" y="4832172"/>
              <a:ext cx="442200" cy="442200"/>
            </a:xfrm>
            <a:prstGeom prst="ellipse">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17" name="Google Shape;317;p52"/>
          <p:cNvSpPr txBox="1"/>
          <p:nvPr/>
        </p:nvSpPr>
        <p:spPr>
          <a:xfrm>
            <a:off x="152400" y="4733302"/>
            <a:ext cx="8583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	f(acidity, alcohol, sugar) = </a:t>
            </a:r>
            <a:r>
              <a:rPr lang="fr" sz="1600">
                <a:solidFill>
                  <a:srgbClr val="E6002D"/>
                </a:solidFill>
              </a:rPr>
              <a:t>w</a:t>
            </a:r>
            <a:r>
              <a:rPr baseline="-25000" lang="fr" sz="1600">
                <a:solidFill>
                  <a:srgbClr val="E6002D"/>
                </a:solidFill>
              </a:rPr>
              <a:t>1</a:t>
            </a:r>
            <a:r>
              <a:rPr lang="fr" sz="1600">
                <a:solidFill>
                  <a:srgbClr val="E6002D"/>
                </a:solidFill>
              </a:rPr>
              <a:t> </a:t>
            </a:r>
            <a:r>
              <a:rPr lang="fr" sz="1600">
                <a:solidFill>
                  <a:schemeClr val="dk2"/>
                </a:solidFill>
              </a:rPr>
              <a:t>*acidity - </a:t>
            </a:r>
            <a:r>
              <a:rPr lang="fr" sz="1600">
                <a:solidFill>
                  <a:srgbClr val="E6002D"/>
                </a:solidFill>
              </a:rPr>
              <a:t>w</a:t>
            </a:r>
            <a:r>
              <a:rPr baseline="-25000" lang="fr" sz="1600">
                <a:solidFill>
                  <a:srgbClr val="E6002D"/>
                </a:solidFill>
              </a:rPr>
              <a:t>2</a:t>
            </a:r>
            <a:r>
              <a:rPr lang="fr" sz="1600">
                <a:solidFill>
                  <a:schemeClr val="dk2"/>
                </a:solidFill>
              </a:rPr>
              <a:t>*alcohol + </a:t>
            </a:r>
            <a:r>
              <a:rPr lang="fr" sz="1600">
                <a:solidFill>
                  <a:srgbClr val="E6002D"/>
                </a:solidFill>
              </a:rPr>
              <a:t>w</a:t>
            </a:r>
            <a:r>
              <a:rPr baseline="-25000" lang="fr" sz="1600">
                <a:solidFill>
                  <a:srgbClr val="E6002D"/>
                </a:solidFill>
              </a:rPr>
              <a:t>3</a:t>
            </a:r>
            <a:r>
              <a:rPr lang="fr" sz="1600">
                <a:solidFill>
                  <a:schemeClr val="dk2"/>
                </a:solidFill>
              </a:rPr>
              <a:t>*sugar + </a:t>
            </a:r>
            <a:r>
              <a:rPr lang="fr" sz="1600">
                <a:solidFill>
                  <a:srgbClr val="E6002D"/>
                </a:solidFill>
              </a:rPr>
              <a:t>w</a:t>
            </a:r>
            <a:r>
              <a:rPr baseline="-25000" lang="fr" sz="1600">
                <a:solidFill>
                  <a:srgbClr val="E6002D"/>
                </a:solidFill>
              </a:rPr>
              <a:t>0</a:t>
            </a:r>
            <a:r>
              <a:rPr lang="fr" sz="1600">
                <a:solidFill>
                  <a:schemeClr val="dk2"/>
                </a:solidFill>
              </a:rPr>
              <a:t> = y = Prob(grade)</a:t>
            </a:r>
            <a:endParaRPr sz="1600">
              <a:solidFill>
                <a:schemeClr val="dk2"/>
              </a:solidFill>
            </a:endParaRPr>
          </a:p>
        </p:txBody>
      </p:sp>
      <p:sp>
        <p:nvSpPr>
          <p:cNvPr id="318" name="Google Shape;318;p52"/>
          <p:cNvSpPr txBox="1"/>
          <p:nvPr/>
        </p:nvSpPr>
        <p:spPr>
          <a:xfrm>
            <a:off x="1921950" y="2266950"/>
            <a:ext cx="77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acidity</a:t>
            </a:r>
            <a:endParaRPr/>
          </a:p>
        </p:txBody>
      </p:sp>
      <p:sp>
        <p:nvSpPr>
          <p:cNvPr id="319" name="Google Shape;319;p52"/>
          <p:cNvSpPr txBox="1"/>
          <p:nvPr/>
        </p:nvSpPr>
        <p:spPr>
          <a:xfrm>
            <a:off x="1921950" y="3233850"/>
            <a:ext cx="96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alcohol</a:t>
            </a:r>
            <a:endParaRPr/>
          </a:p>
        </p:txBody>
      </p:sp>
      <p:sp>
        <p:nvSpPr>
          <p:cNvPr id="320" name="Google Shape;320;p52"/>
          <p:cNvSpPr txBox="1"/>
          <p:nvPr/>
        </p:nvSpPr>
        <p:spPr>
          <a:xfrm>
            <a:off x="1921950" y="4200750"/>
            <a:ext cx="96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sugar</a:t>
            </a:r>
            <a:endParaRPr/>
          </a:p>
        </p:txBody>
      </p:sp>
      <p:sp>
        <p:nvSpPr>
          <p:cNvPr id="321" name="Google Shape;321;p52"/>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A neural network is just a representation of the </a:t>
            </a:r>
            <a:r>
              <a:rPr lang="fr"/>
              <a:t>type</a:t>
            </a:r>
            <a:r>
              <a:rPr lang="fr"/>
              <a:t> of equations used for linear regression. For example here we use three features to predict the grade.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NN layer</a:t>
            </a:r>
            <a:endParaRPr/>
          </a:p>
        </p:txBody>
      </p:sp>
      <p:grpSp>
        <p:nvGrpSpPr>
          <p:cNvPr id="327" name="Google Shape;327;p53"/>
          <p:cNvGrpSpPr/>
          <p:nvPr/>
        </p:nvGrpSpPr>
        <p:grpSpPr>
          <a:xfrm>
            <a:off x="2684849" y="2155974"/>
            <a:ext cx="656700" cy="2566942"/>
            <a:chOff x="1618049" y="3298974"/>
            <a:chExt cx="656700" cy="2566942"/>
          </a:xfrm>
        </p:grpSpPr>
        <p:sp>
          <p:nvSpPr>
            <p:cNvPr id="328" name="Google Shape;328;p53"/>
            <p:cNvSpPr/>
            <p:nvPr/>
          </p:nvSpPr>
          <p:spPr>
            <a:xfrm>
              <a:off x="1618049" y="3298974"/>
              <a:ext cx="656700" cy="656700"/>
            </a:xfrm>
            <a:prstGeom prst="ellipse">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29" name="Google Shape;329;p53"/>
            <p:cNvSpPr/>
            <p:nvPr/>
          </p:nvSpPr>
          <p:spPr>
            <a:xfrm>
              <a:off x="1618049" y="4254095"/>
              <a:ext cx="656700" cy="656700"/>
            </a:xfrm>
            <a:prstGeom prst="ellipse">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30" name="Google Shape;330;p53"/>
            <p:cNvSpPr/>
            <p:nvPr/>
          </p:nvSpPr>
          <p:spPr>
            <a:xfrm>
              <a:off x="1618049" y="5209216"/>
              <a:ext cx="656700" cy="656700"/>
            </a:xfrm>
            <a:prstGeom prst="ellipse">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31" name="Google Shape;331;p53"/>
          <p:cNvSpPr/>
          <p:nvPr/>
        </p:nvSpPr>
        <p:spPr>
          <a:xfrm>
            <a:off x="6204669" y="3111094"/>
            <a:ext cx="656700" cy="656700"/>
          </a:xfrm>
          <a:prstGeom prst="ellipse">
            <a:avLst/>
          </a:prstGeom>
          <a:noFill/>
          <a:ln cap="flat" cmpd="sng" w="12700">
            <a:solidFill>
              <a:srgbClr val="253C4F"/>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fr" sz="1800">
                <a:solidFill>
                  <a:srgbClr val="000000"/>
                </a:solidFill>
                <a:latin typeface="Calibri"/>
                <a:ea typeface="Calibri"/>
                <a:cs typeface="Calibri"/>
                <a:sym typeface="Calibri"/>
              </a:rPr>
              <a:t>y</a:t>
            </a:r>
            <a:endParaRPr/>
          </a:p>
        </p:txBody>
      </p:sp>
      <p:grpSp>
        <p:nvGrpSpPr>
          <p:cNvPr id="332" name="Google Shape;332;p53"/>
          <p:cNvGrpSpPr/>
          <p:nvPr/>
        </p:nvGrpSpPr>
        <p:grpSpPr>
          <a:xfrm>
            <a:off x="3341549" y="1694616"/>
            <a:ext cx="2863200" cy="2699950"/>
            <a:chOff x="2274749" y="2837616"/>
            <a:chExt cx="2863200" cy="2699950"/>
          </a:xfrm>
        </p:grpSpPr>
        <p:cxnSp>
          <p:nvCxnSpPr>
            <p:cNvPr id="333" name="Google Shape;333;p53"/>
            <p:cNvCxnSpPr>
              <a:endCxn id="331" idx="2"/>
            </p:cNvCxnSpPr>
            <p:nvPr/>
          </p:nvCxnSpPr>
          <p:spPr>
            <a:xfrm>
              <a:off x="3706269" y="3043444"/>
              <a:ext cx="1431600" cy="1539000"/>
            </a:xfrm>
            <a:prstGeom prst="straightConnector1">
              <a:avLst/>
            </a:prstGeom>
            <a:noFill/>
            <a:ln cap="flat" cmpd="sng" w="19050">
              <a:solidFill>
                <a:srgbClr val="33536D"/>
              </a:solidFill>
              <a:prstDash val="dash"/>
              <a:miter lim="800000"/>
              <a:headEnd len="sm" w="sm" type="none"/>
              <a:tailEnd len="sm" w="sm" type="none"/>
            </a:ln>
          </p:spPr>
        </p:cxnSp>
        <p:cxnSp>
          <p:nvCxnSpPr>
            <p:cNvPr id="334" name="Google Shape;334;p53"/>
            <p:cNvCxnSpPr>
              <a:stCxn id="328" idx="6"/>
              <a:endCxn id="331" idx="2"/>
            </p:cNvCxnSpPr>
            <p:nvPr/>
          </p:nvCxnSpPr>
          <p:spPr>
            <a:xfrm>
              <a:off x="2274749" y="3627324"/>
              <a:ext cx="2863200" cy="955200"/>
            </a:xfrm>
            <a:prstGeom prst="straightConnector1">
              <a:avLst/>
            </a:prstGeom>
            <a:noFill/>
            <a:ln cap="flat" cmpd="sng" w="28575">
              <a:solidFill>
                <a:srgbClr val="33536D"/>
              </a:solidFill>
              <a:prstDash val="solid"/>
              <a:miter lim="800000"/>
              <a:headEnd len="sm" w="sm" type="none"/>
              <a:tailEnd len="sm" w="sm" type="none"/>
            </a:ln>
          </p:spPr>
        </p:cxnSp>
        <p:cxnSp>
          <p:nvCxnSpPr>
            <p:cNvPr id="335" name="Google Shape;335;p53"/>
            <p:cNvCxnSpPr>
              <a:stCxn id="329" idx="6"/>
              <a:endCxn id="331" idx="2"/>
            </p:cNvCxnSpPr>
            <p:nvPr/>
          </p:nvCxnSpPr>
          <p:spPr>
            <a:xfrm>
              <a:off x="2274749" y="4582445"/>
              <a:ext cx="2863200" cy="0"/>
            </a:xfrm>
            <a:prstGeom prst="straightConnector1">
              <a:avLst/>
            </a:prstGeom>
            <a:noFill/>
            <a:ln cap="flat" cmpd="sng" w="9525">
              <a:solidFill>
                <a:srgbClr val="33536D"/>
              </a:solidFill>
              <a:prstDash val="solid"/>
              <a:miter lim="800000"/>
              <a:headEnd len="sm" w="sm" type="none"/>
              <a:tailEnd len="sm" w="sm" type="none"/>
            </a:ln>
          </p:spPr>
        </p:cxnSp>
        <p:cxnSp>
          <p:nvCxnSpPr>
            <p:cNvPr id="336" name="Google Shape;336;p53"/>
            <p:cNvCxnSpPr>
              <a:stCxn id="330" idx="6"/>
              <a:endCxn id="331" idx="2"/>
            </p:cNvCxnSpPr>
            <p:nvPr/>
          </p:nvCxnSpPr>
          <p:spPr>
            <a:xfrm flipH="1" rot="10800000">
              <a:off x="2274749" y="4582366"/>
              <a:ext cx="2863200" cy="955200"/>
            </a:xfrm>
            <a:prstGeom prst="straightConnector1">
              <a:avLst/>
            </a:prstGeom>
            <a:noFill/>
            <a:ln cap="flat" cmpd="sng" w="12700">
              <a:solidFill>
                <a:srgbClr val="33536D"/>
              </a:solidFill>
              <a:prstDash val="solid"/>
              <a:miter lim="800000"/>
              <a:headEnd len="sm" w="sm" type="none"/>
              <a:tailEnd len="sm" w="sm" type="none"/>
            </a:ln>
          </p:spPr>
        </p:cxnSp>
        <p:sp>
          <p:nvSpPr>
            <p:cNvPr id="337" name="Google Shape;337;p53"/>
            <p:cNvSpPr/>
            <p:nvPr/>
          </p:nvSpPr>
          <p:spPr>
            <a:xfrm>
              <a:off x="3286092" y="2837616"/>
              <a:ext cx="442200" cy="442200"/>
            </a:xfrm>
            <a:prstGeom prst="ellipse">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38" name="Google Shape;338;p53"/>
            <p:cNvSpPr/>
            <p:nvPr/>
          </p:nvSpPr>
          <p:spPr>
            <a:xfrm>
              <a:off x="3293426" y="3736993"/>
              <a:ext cx="442200" cy="442200"/>
            </a:xfrm>
            <a:prstGeom prst="ellipse">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39" name="Google Shape;339;p53"/>
            <p:cNvSpPr/>
            <p:nvPr/>
          </p:nvSpPr>
          <p:spPr>
            <a:xfrm>
              <a:off x="3281203" y="4300369"/>
              <a:ext cx="442200" cy="442200"/>
            </a:xfrm>
            <a:prstGeom prst="ellipse">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40" name="Google Shape;340;p53"/>
            <p:cNvSpPr/>
            <p:nvPr/>
          </p:nvSpPr>
          <p:spPr>
            <a:xfrm>
              <a:off x="3303212" y="4832172"/>
              <a:ext cx="442200" cy="442200"/>
            </a:xfrm>
            <a:prstGeom prst="ellipse">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41" name="Google Shape;341;p53"/>
          <p:cNvSpPr txBox="1"/>
          <p:nvPr/>
        </p:nvSpPr>
        <p:spPr>
          <a:xfrm>
            <a:off x="152400" y="914400"/>
            <a:ext cx="8583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	f(acidity, alcohol, sugar) = </a:t>
            </a:r>
            <a:r>
              <a:rPr lang="fr" sz="1600">
                <a:solidFill>
                  <a:srgbClr val="E6002D"/>
                </a:solidFill>
              </a:rPr>
              <a:t>w</a:t>
            </a:r>
            <a:r>
              <a:rPr baseline="-25000" lang="fr" sz="1600">
                <a:solidFill>
                  <a:srgbClr val="E6002D"/>
                </a:solidFill>
              </a:rPr>
              <a:t>1</a:t>
            </a:r>
            <a:r>
              <a:rPr lang="fr" sz="1600">
                <a:solidFill>
                  <a:srgbClr val="E6002D"/>
                </a:solidFill>
              </a:rPr>
              <a:t> </a:t>
            </a:r>
            <a:r>
              <a:rPr lang="fr" sz="1600">
                <a:solidFill>
                  <a:schemeClr val="dk2"/>
                </a:solidFill>
              </a:rPr>
              <a:t>*acidity - </a:t>
            </a:r>
            <a:r>
              <a:rPr lang="fr" sz="1600">
                <a:solidFill>
                  <a:srgbClr val="E6002D"/>
                </a:solidFill>
              </a:rPr>
              <a:t>w</a:t>
            </a:r>
            <a:r>
              <a:rPr baseline="-25000" lang="fr" sz="1600">
                <a:solidFill>
                  <a:srgbClr val="E6002D"/>
                </a:solidFill>
              </a:rPr>
              <a:t>2</a:t>
            </a:r>
            <a:r>
              <a:rPr lang="fr" sz="1600">
                <a:solidFill>
                  <a:schemeClr val="dk2"/>
                </a:solidFill>
              </a:rPr>
              <a:t>*alcohol + </a:t>
            </a:r>
            <a:r>
              <a:rPr lang="fr" sz="1600">
                <a:solidFill>
                  <a:srgbClr val="E6002D"/>
                </a:solidFill>
              </a:rPr>
              <a:t>w</a:t>
            </a:r>
            <a:r>
              <a:rPr baseline="-25000" lang="fr" sz="1600">
                <a:solidFill>
                  <a:srgbClr val="E6002D"/>
                </a:solidFill>
              </a:rPr>
              <a:t>3</a:t>
            </a:r>
            <a:r>
              <a:rPr lang="fr" sz="1600">
                <a:solidFill>
                  <a:schemeClr val="dk2"/>
                </a:solidFill>
              </a:rPr>
              <a:t>*sugar </a:t>
            </a:r>
            <a:r>
              <a:rPr lang="fr" sz="1600">
                <a:solidFill>
                  <a:schemeClr val="dk2"/>
                </a:solidFill>
              </a:rPr>
              <a:t>+ </a:t>
            </a:r>
            <a:r>
              <a:rPr lang="fr" sz="1600">
                <a:solidFill>
                  <a:srgbClr val="E6002D"/>
                </a:solidFill>
              </a:rPr>
              <a:t>w</a:t>
            </a:r>
            <a:r>
              <a:rPr baseline="-25000" lang="fr" sz="1600">
                <a:solidFill>
                  <a:srgbClr val="E6002D"/>
                </a:solidFill>
              </a:rPr>
              <a:t>0</a:t>
            </a:r>
            <a:r>
              <a:rPr lang="fr" sz="1600">
                <a:solidFill>
                  <a:schemeClr val="dk2"/>
                </a:solidFill>
              </a:rPr>
              <a:t> </a:t>
            </a:r>
            <a:r>
              <a:rPr lang="fr" sz="1600">
                <a:solidFill>
                  <a:schemeClr val="dk2"/>
                </a:solidFill>
              </a:rPr>
              <a:t>= y = Prob(grade)</a:t>
            </a:r>
            <a:endParaRPr sz="1600">
              <a:solidFill>
                <a:schemeClr val="dk2"/>
              </a:solidFill>
            </a:endParaRPr>
          </a:p>
        </p:txBody>
      </p:sp>
      <p:sp>
        <p:nvSpPr>
          <p:cNvPr id="342" name="Google Shape;342;p53"/>
          <p:cNvSpPr txBox="1"/>
          <p:nvPr/>
        </p:nvSpPr>
        <p:spPr>
          <a:xfrm>
            <a:off x="1921950" y="2266950"/>
            <a:ext cx="775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acidity</a:t>
            </a:r>
            <a:endParaRPr/>
          </a:p>
        </p:txBody>
      </p:sp>
      <p:sp>
        <p:nvSpPr>
          <p:cNvPr id="343" name="Google Shape;343;p53"/>
          <p:cNvSpPr txBox="1"/>
          <p:nvPr/>
        </p:nvSpPr>
        <p:spPr>
          <a:xfrm>
            <a:off x="1921950" y="3233850"/>
            <a:ext cx="96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alcohol</a:t>
            </a:r>
            <a:endParaRPr/>
          </a:p>
        </p:txBody>
      </p:sp>
      <p:sp>
        <p:nvSpPr>
          <p:cNvPr id="344" name="Google Shape;344;p53"/>
          <p:cNvSpPr txBox="1"/>
          <p:nvPr/>
        </p:nvSpPr>
        <p:spPr>
          <a:xfrm>
            <a:off x="1921950" y="4200750"/>
            <a:ext cx="960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fr" sz="1600">
                <a:solidFill>
                  <a:schemeClr val="dk2"/>
                </a:solidFill>
              </a:rPr>
              <a:t>sugar</a:t>
            </a:r>
            <a:endParaRPr/>
          </a:p>
        </p:txBody>
      </p:sp>
      <p:sp>
        <p:nvSpPr>
          <p:cNvPr id="345" name="Google Shape;345;p53"/>
          <p:cNvSpPr/>
          <p:nvPr/>
        </p:nvSpPr>
        <p:spPr>
          <a:xfrm>
            <a:off x="4157992" y="1470765"/>
            <a:ext cx="903300" cy="3204300"/>
          </a:xfrm>
          <a:prstGeom prst="rect">
            <a:avLst/>
          </a:prstGeom>
          <a:solidFill>
            <a:srgbClr val="FAC402">
              <a:alpha val="33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46" name="Google Shape;346;p53"/>
          <p:cNvSpPr txBox="1"/>
          <p:nvPr/>
        </p:nvSpPr>
        <p:spPr>
          <a:xfrm>
            <a:off x="4221900" y="4675075"/>
            <a:ext cx="7755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Layer</a:t>
            </a:r>
            <a:endParaRPr sz="1800">
              <a:solidFill>
                <a:schemeClr val="dk2"/>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p:nvPr/>
        </p:nvSpPr>
        <p:spPr>
          <a:xfrm>
            <a:off x="852346" y="1409736"/>
            <a:ext cx="2562900" cy="3659100"/>
          </a:xfrm>
          <a:prstGeom prst="rect">
            <a:avLst/>
          </a:prstGeom>
          <a:solidFill>
            <a:srgbClr val="FCE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52" name="Google Shape;352;p54"/>
          <p:cNvSpPr txBox="1"/>
          <p:nvPr/>
        </p:nvSpPr>
        <p:spPr>
          <a:xfrm>
            <a:off x="1522677" y="999371"/>
            <a:ext cx="15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1800">
                <a:solidFill>
                  <a:srgbClr val="000000"/>
                </a:solidFill>
                <a:latin typeface="Raleway"/>
                <a:ea typeface="Raleway"/>
                <a:cs typeface="Raleway"/>
                <a:sym typeface="Raleway"/>
              </a:rPr>
              <a:t>Layer 0</a:t>
            </a:r>
            <a:endParaRPr sz="1800"/>
          </a:p>
        </p:txBody>
      </p:sp>
      <p:sp>
        <p:nvSpPr>
          <p:cNvPr id="353" name="Google Shape;353;p5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Multiple layers</a:t>
            </a:r>
            <a:endParaRPr/>
          </a:p>
        </p:txBody>
      </p:sp>
      <p:grpSp>
        <p:nvGrpSpPr>
          <p:cNvPr id="354" name="Google Shape;354;p54"/>
          <p:cNvGrpSpPr/>
          <p:nvPr/>
        </p:nvGrpSpPr>
        <p:grpSpPr>
          <a:xfrm>
            <a:off x="92287" y="1785122"/>
            <a:ext cx="656700" cy="3283637"/>
            <a:chOff x="926753" y="3108744"/>
            <a:chExt cx="656700" cy="3283637"/>
          </a:xfrm>
        </p:grpSpPr>
        <p:sp>
          <p:nvSpPr>
            <p:cNvPr id="355" name="Google Shape;355;p54"/>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56" name="Google Shape;356;p54"/>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57" name="Google Shape;357;p54"/>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58" name="Google Shape;358;p54"/>
          <p:cNvSpPr/>
          <p:nvPr/>
        </p:nvSpPr>
        <p:spPr>
          <a:xfrm>
            <a:off x="3518500" y="4020551"/>
            <a:ext cx="656700" cy="656700"/>
          </a:xfrm>
          <a:prstGeom prst="ellipse">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359" name="Google Shape;359;p54"/>
          <p:cNvCxnSpPr>
            <a:stCxn id="357" idx="6"/>
            <a:endCxn id="358" idx="2"/>
          </p:cNvCxnSpPr>
          <p:nvPr/>
        </p:nvCxnSpPr>
        <p:spPr>
          <a:xfrm flipH="1" rot="10800000">
            <a:off x="748987" y="4348909"/>
            <a:ext cx="2769600" cy="391500"/>
          </a:xfrm>
          <a:prstGeom prst="straightConnector1">
            <a:avLst/>
          </a:prstGeom>
          <a:noFill/>
          <a:ln cap="flat" cmpd="sng" w="12700">
            <a:solidFill>
              <a:srgbClr val="33536D"/>
            </a:solidFill>
            <a:prstDash val="solid"/>
            <a:miter lim="800000"/>
            <a:headEnd len="sm" w="sm" type="none"/>
            <a:tailEnd len="sm" w="sm" type="none"/>
          </a:ln>
        </p:spPr>
      </p:cxnSp>
      <p:cxnSp>
        <p:nvCxnSpPr>
          <p:cNvPr id="360" name="Google Shape;360;p54"/>
          <p:cNvCxnSpPr>
            <a:stCxn id="356" idx="6"/>
            <a:endCxn id="358" idx="2"/>
          </p:cNvCxnSpPr>
          <p:nvPr/>
        </p:nvCxnSpPr>
        <p:spPr>
          <a:xfrm>
            <a:off x="748987" y="3395380"/>
            <a:ext cx="2769600" cy="953400"/>
          </a:xfrm>
          <a:prstGeom prst="straightConnector1">
            <a:avLst/>
          </a:prstGeom>
          <a:noFill/>
          <a:ln cap="flat" cmpd="sng" w="12700">
            <a:solidFill>
              <a:srgbClr val="33536D"/>
            </a:solidFill>
            <a:prstDash val="solid"/>
            <a:miter lim="800000"/>
            <a:headEnd len="sm" w="sm" type="none"/>
            <a:tailEnd len="sm" w="sm" type="none"/>
          </a:ln>
        </p:spPr>
      </p:cxnSp>
      <p:cxnSp>
        <p:nvCxnSpPr>
          <p:cNvPr id="361" name="Google Shape;361;p54"/>
          <p:cNvCxnSpPr>
            <a:stCxn id="355" idx="6"/>
            <a:endCxn id="358" idx="2"/>
          </p:cNvCxnSpPr>
          <p:nvPr/>
        </p:nvCxnSpPr>
        <p:spPr>
          <a:xfrm>
            <a:off x="748987" y="2113472"/>
            <a:ext cx="2769600" cy="2235300"/>
          </a:xfrm>
          <a:prstGeom prst="straightConnector1">
            <a:avLst/>
          </a:prstGeom>
          <a:noFill/>
          <a:ln cap="flat" cmpd="sng" w="12700">
            <a:solidFill>
              <a:srgbClr val="33536D"/>
            </a:solidFill>
            <a:prstDash val="solid"/>
            <a:miter lim="800000"/>
            <a:headEnd len="sm" w="sm" type="none"/>
            <a:tailEnd len="sm" w="sm" type="none"/>
          </a:ln>
        </p:spPr>
      </p:cxnSp>
      <p:sp>
        <p:nvSpPr>
          <p:cNvPr id="362" name="Google Shape;362;p54"/>
          <p:cNvSpPr/>
          <p:nvPr/>
        </p:nvSpPr>
        <p:spPr>
          <a:xfrm>
            <a:off x="1351751" y="4412059"/>
            <a:ext cx="442200" cy="442200"/>
          </a:xfrm>
          <a:prstGeom prst="ellipse">
            <a:avLst/>
          </a:prstGeom>
          <a:blipFill rotWithShape="1">
            <a:blip r:embed="rId7">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63" name="Google Shape;363;p54"/>
          <p:cNvSpPr/>
          <p:nvPr/>
        </p:nvSpPr>
        <p:spPr>
          <a:xfrm>
            <a:off x="1073413" y="3437034"/>
            <a:ext cx="442200" cy="442200"/>
          </a:xfrm>
          <a:prstGeom prst="ellipse">
            <a:avLst/>
          </a:prstGeom>
          <a:blipFill rotWithShape="1">
            <a:blip r:embed="rId8">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64" name="Google Shape;364;p54"/>
          <p:cNvSpPr/>
          <p:nvPr/>
        </p:nvSpPr>
        <p:spPr>
          <a:xfrm>
            <a:off x="1073413" y="2445394"/>
            <a:ext cx="442200" cy="442200"/>
          </a:xfrm>
          <a:prstGeom prst="ellipse">
            <a:avLst/>
          </a:prstGeom>
          <a:blipFill rotWithShape="1">
            <a:blip r:embed="rId9">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65" name="Google Shape;365;p54"/>
          <p:cNvSpPr/>
          <p:nvPr/>
        </p:nvSpPr>
        <p:spPr>
          <a:xfrm>
            <a:off x="3518500" y="4023760"/>
            <a:ext cx="656700" cy="656700"/>
          </a:xfrm>
          <a:prstGeom prst="ellipse">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nvGrpSpPr>
          <p:cNvPr id="366" name="Google Shape;366;p54"/>
          <p:cNvGrpSpPr/>
          <p:nvPr/>
        </p:nvGrpSpPr>
        <p:grpSpPr>
          <a:xfrm>
            <a:off x="749200" y="2113534"/>
            <a:ext cx="3426000" cy="2626800"/>
            <a:chOff x="1206400" y="2951734"/>
            <a:chExt cx="3426000" cy="2626800"/>
          </a:xfrm>
        </p:grpSpPr>
        <p:sp>
          <p:nvSpPr>
            <p:cNvPr id="367" name="Google Shape;367;p54"/>
            <p:cNvSpPr/>
            <p:nvPr/>
          </p:nvSpPr>
          <p:spPr>
            <a:xfrm>
              <a:off x="3975700" y="3936184"/>
              <a:ext cx="656700" cy="656700"/>
            </a:xfrm>
            <a:prstGeom prst="ellipse">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368" name="Google Shape;368;p54"/>
            <p:cNvCxnSpPr>
              <a:endCxn id="367" idx="2"/>
            </p:cNvCxnSpPr>
            <p:nvPr/>
          </p:nvCxnSpPr>
          <p:spPr>
            <a:xfrm flipH="1" rot="10800000">
              <a:off x="1206400" y="4264534"/>
              <a:ext cx="2769300" cy="1314000"/>
            </a:xfrm>
            <a:prstGeom prst="straightConnector1">
              <a:avLst/>
            </a:prstGeom>
            <a:noFill/>
            <a:ln cap="flat" cmpd="sng" w="12700">
              <a:solidFill>
                <a:srgbClr val="E6002D"/>
              </a:solidFill>
              <a:prstDash val="solid"/>
              <a:miter lim="800000"/>
              <a:headEnd len="sm" w="sm" type="none"/>
              <a:tailEnd len="sm" w="sm" type="none"/>
            </a:ln>
          </p:spPr>
        </p:cxnSp>
        <p:cxnSp>
          <p:nvCxnSpPr>
            <p:cNvPr id="369" name="Google Shape;369;p54"/>
            <p:cNvCxnSpPr>
              <a:endCxn id="367" idx="2"/>
            </p:cNvCxnSpPr>
            <p:nvPr/>
          </p:nvCxnSpPr>
          <p:spPr>
            <a:xfrm>
              <a:off x="1206400" y="4233634"/>
              <a:ext cx="2769300" cy="30900"/>
            </a:xfrm>
            <a:prstGeom prst="straightConnector1">
              <a:avLst/>
            </a:prstGeom>
            <a:noFill/>
            <a:ln cap="flat" cmpd="sng" w="12700">
              <a:solidFill>
                <a:srgbClr val="E6002D"/>
              </a:solidFill>
              <a:prstDash val="solid"/>
              <a:miter lim="800000"/>
              <a:headEnd len="sm" w="sm" type="none"/>
              <a:tailEnd len="sm" w="sm" type="none"/>
            </a:ln>
          </p:spPr>
        </p:cxnSp>
        <p:cxnSp>
          <p:nvCxnSpPr>
            <p:cNvPr id="370" name="Google Shape;370;p54"/>
            <p:cNvCxnSpPr>
              <a:endCxn id="367" idx="2"/>
            </p:cNvCxnSpPr>
            <p:nvPr/>
          </p:nvCxnSpPr>
          <p:spPr>
            <a:xfrm>
              <a:off x="1206400" y="2951734"/>
              <a:ext cx="2769300" cy="1312800"/>
            </a:xfrm>
            <a:prstGeom prst="straightConnector1">
              <a:avLst/>
            </a:prstGeom>
            <a:noFill/>
            <a:ln cap="flat" cmpd="sng" w="12700">
              <a:solidFill>
                <a:srgbClr val="E6002D"/>
              </a:solidFill>
              <a:prstDash val="solid"/>
              <a:miter lim="800000"/>
              <a:headEnd len="sm" w="sm" type="none"/>
              <a:tailEnd len="sm" w="sm" type="none"/>
            </a:ln>
          </p:spPr>
        </p:cxnSp>
        <p:sp>
          <p:nvSpPr>
            <p:cNvPr id="371" name="Google Shape;371;p54"/>
            <p:cNvSpPr/>
            <p:nvPr/>
          </p:nvSpPr>
          <p:spPr>
            <a:xfrm>
              <a:off x="2904678" y="3539254"/>
              <a:ext cx="442200" cy="442200"/>
            </a:xfrm>
            <a:prstGeom prst="ellipse">
              <a:avLst/>
            </a:prstGeom>
            <a:blipFill rotWithShape="1">
              <a:blip r:embed="rId12">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72" name="Google Shape;372;p54"/>
            <p:cNvSpPr/>
            <p:nvPr/>
          </p:nvSpPr>
          <p:spPr>
            <a:xfrm>
              <a:off x="3054245" y="4014265"/>
              <a:ext cx="442200" cy="442200"/>
            </a:xfrm>
            <a:prstGeom prst="ellipse">
              <a:avLst/>
            </a:prstGeom>
            <a:blipFill rotWithShape="1">
              <a:blip r:embed="rId13">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73" name="Google Shape;373;p54"/>
            <p:cNvSpPr/>
            <p:nvPr/>
          </p:nvSpPr>
          <p:spPr>
            <a:xfrm>
              <a:off x="2239683" y="4748120"/>
              <a:ext cx="442200" cy="442200"/>
            </a:xfrm>
            <a:prstGeom prst="ellipse">
              <a:avLst/>
            </a:prstGeom>
            <a:blipFill rotWithShape="1">
              <a:blip r:embed="rId14">
                <a:alphaModFix/>
              </a:blip>
              <a:stretch>
                <a:fillRect b="0" l="-539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grpSp>
        <p:nvGrpSpPr>
          <p:cNvPr id="374" name="Google Shape;374;p54"/>
          <p:cNvGrpSpPr/>
          <p:nvPr/>
        </p:nvGrpSpPr>
        <p:grpSpPr>
          <a:xfrm>
            <a:off x="749200" y="1195213"/>
            <a:ext cx="3703582" cy="3545250"/>
            <a:chOff x="1206400" y="2033413"/>
            <a:chExt cx="3703582" cy="3545250"/>
          </a:xfrm>
        </p:grpSpPr>
        <p:cxnSp>
          <p:nvCxnSpPr>
            <p:cNvPr id="375" name="Google Shape;375;p54"/>
            <p:cNvCxnSpPr>
              <a:endCxn id="376" idx="2"/>
            </p:cNvCxnSpPr>
            <p:nvPr/>
          </p:nvCxnSpPr>
          <p:spPr>
            <a:xfrm flipH="1" rot="10800000">
              <a:off x="1206400" y="2361763"/>
              <a:ext cx="2769300" cy="1871700"/>
            </a:xfrm>
            <a:prstGeom prst="straightConnector1">
              <a:avLst/>
            </a:prstGeom>
            <a:noFill/>
            <a:ln cap="flat" cmpd="sng" w="12700">
              <a:solidFill>
                <a:srgbClr val="FAC402"/>
              </a:solidFill>
              <a:prstDash val="solid"/>
              <a:miter lim="800000"/>
              <a:headEnd len="sm" w="sm" type="none"/>
              <a:tailEnd len="sm" w="sm" type="none"/>
            </a:ln>
          </p:spPr>
        </p:cxnSp>
        <p:cxnSp>
          <p:nvCxnSpPr>
            <p:cNvPr id="377" name="Google Shape;377;p54"/>
            <p:cNvCxnSpPr>
              <a:endCxn id="376" idx="2"/>
            </p:cNvCxnSpPr>
            <p:nvPr/>
          </p:nvCxnSpPr>
          <p:spPr>
            <a:xfrm flipH="1" rot="10800000">
              <a:off x="1206400" y="2361763"/>
              <a:ext cx="2769300" cy="3216900"/>
            </a:xfrm>
            <a:prstGeom prst="straightConnector1">
              <a:avLst/>
            </a:prstGeom>
            <a:noFill/>
            <a:ln cap="flat" cmpd="sng" w="12700">
              <a:solidFill>
                <a:srgbClr val="FAC402"/>
              </a:solidFill>
              <a:prstDash val="solid"/>
              <a:miter lim="800000"/>
              <a:headEnd len="sm" w="sm" type="none"/>
              <a:tailEnd len="sm" w="sm" type="none"/>
            </a:ln>
          </p:spPr>
        </p:cxnSp>
        <p:sp>
          <p:nvSpPr>
            <p:cNvPr id="376" name="Google Shape;376;p54"/>
            <p:cNvSpPr/>
            <p:nvPr/>
          </p:nvSpPr>
          <p:spPr>
            <a:xfrm>
              <a:off x="3975700" y="2033413"/>
              <a:ext cx="656700" cy="656700"/>
            </a:xfrm>
            <a:prstGeom prst="ellipse">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378" name="Google Shape;378;p54"/>
            <p:cNvCxnSpPr>
              <a:endCxn id="376" idx="2"/>
            </p:cNvCxnSpPr>
            <p:nvPr/>
          </p:nvCxnSpPr>
          <p:spPr>
            <a:xfrm flipH="1" rot="10800000">
              <a:off x="1206400" y="2361763"/>
              <a:ext cx="2769300" cy="589800"/>
            </a:xfrm>
            <a:prstGeom prst="straightConnector1">
              <a:avLst/>
            </a:prstGeom>
            <a:noFill/>
            <a:ln cap="flat" cmpd="sng" w="12700">
              <a:solidFill>
                <a:srgbClr val="FAC402"/>
              </a:solidFill>
              <a:prstDash val="solid"/>
              <a:miter lim="800000"/>
              <a:headEnd len="sm" w="sm" type="none"/>
              <a:tailEnd len="sm" w="sm" type="none"/>
            </a:ln>
          </p:spPr>
        </p:cxnSp>
        <p:sp>
          <p:nvSpPr>
            <p:cNvPr id="379" name="Google Shape;379;p54"/>
            <p:cNvSpPr/>
            <p:nvPr/>
          </p:nvSpPr>
          <p:spPr>
            <a:xfrm>
              <a:off x="2587517" y="2902686"/>
              <a:ext cx="442200" cy="442200"/>
            </a:xfrm>
            <a:prstGeom prst="ellipse">
              <a:avLst/>
            </a:prstGeom>
            <a:blipFill rotWithShape="1">
              <a:blip r:embed="rId16">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80" name="Google Shape;380;p54"/>
            <p:cNvSpPr/>
            <p:nvPr/>
          </p:nvSpPr>
          <p:spPr>
            <a:xfrm>
              <a:off x="3287173" y="2820263"/>
              <a:ext cx="442200" cy="442200"/>
            </a:xfrm>
            <a:prstGeom prst="ellipse">
              <a:avLst/>
            </a:prstGeom>
            <a:blipFill rotWithShape="1">
              <a:blip r:embed="rId17">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81" name="Google Shape;381;p54"/>
            <p:cNvSpPr txBox="1"/>
            <p:nvPr/>
          </p:nvSpPr>
          <p:spPr>
            <a:xfrm rot="5400000">
              <a:off x="4091133" y="2984313"/>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sp>
          <p:nvSpPr>
            <p:cNvPr id="382" name="Google Shape;382;p54"/>
            <p:cNvSpPr/>
            <p:nvPr/>
          </p:nvSpPr>
          <p:spPr>
            <a:xfrm>
              <a:off x="2188147" y="2441191"/>
              <a:ext cx="442200" cy="442200"/>
            </a:xfrm>
            <a:prstGeom prst="ellipse">
              <a:avLst/>
            </a:prstGeom>
            <a:blipFill rotWithShape="1">
              <a:blip r:embed="rId18">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83" name="Google Shape;383;p54"/>
          <p:cNvSpPr txBox="1"/>
          <p:nvPr>
            <p:ph idx="1" type="body"/>
          </p:nvPr>
        </p:nvSpPr>
        <p:spPr>
          <a:xfrm>
            <a:off x="4832400" y="923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Instead of directly </a:t>
            </a:r>
            <a:r>
              <a:rPr lang="fr"/>
              <a:t>outputting</a:t>
            </a:r>
            <a:r>
              <a:rPr lang="fr"/>
              <a:t> a value, we output a series of them.</a:t>
            </a:r>
            <a:endParaRPr/>
          </a:p>
          <a:p>
            <a:pPr indent="0" lvl="0" marL="0" rtl="0" algn="l">
              <a:spcBef>
                <a:spcPts val="1600"/>
              </a:spcBef>
              <a:spcAft>
                <a:spcPts val="0"/>
              </a:spcAft>
              <a:buNone/>
            </a:pPr>
            <a:r>
              <a:rPr lang="fr"/>
              <a:t>We don’t use these </a:t>
            </a:r>
            <a:r>
              <a:rPr lang="fr"/>
              <a:t>outputs</a:t>
            </a:r>
            <a:r>
              <a:rPr lang="fr"/>
              <a:t> directly, they are “hidden”</a:t>
            </a:r>
            <a:endParaRPr/>
          </a:p>
          <a:p>
            <a:pPr indent="0" lvl="0" marL="0" rtl="0" algn="l">
              <a:spcBef>
                <a:spcPts val="1600"/>
              </a:spcBef>
              <a:spcAft>
                <a:spcPts val="1600"/>
              </a:spcAft>
              <a:buNone/>
            </a:pPr>
            <a:r>
              <a:rPr lang="fr"/>
              <a:t>We’ll use them as new inputs for the next layer!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5"/>
          <p:cNvSpPr/>
          <p:nvPr/>
        </p:nvSpPr>
        <p:spPr>
          <a:xfrm>
            <a:off x="4261951" y="1406525"/>
            <a:ext cx="1802700" cy="3659100"/>
          </a:xfrm>
          <a:prstGeom prst="rect">
            <a:avLst/>
          </a:prstGeom>
          <a:solidFill>
            <a:srgbClr val="FCE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9" name="Google Shape;389;p55"/>
          <p:cNvSpPr/>
          <p:nvPr/>
        </p:nvSpPr>
        <p:spPr>
          <a:xfrm>
            <a:off x="852346" y="1409736"/>
            <a:ext cx="2562900" cy="3659100"/>
          </a:xfrm>
          <a:prstGeom prst="rect">
            <a:avLst/>
          </a:prstGeom>
          <a:solidFill>
            <a:srgbClr val="FCE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0" name="Google Shape;390;p5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Multiple layers</a:t>
            </a:r>
            <a:endParaRPr/>
          </a:p>
        </p:txBody>
      </p:sp>
      <p:grpSp>
        <p:nvGrpSpPr>
          <p:cNvPr id="391" name="Google Shape;391;p55"/>
          <p:cNvGrpSpPr/>
          <p:nvPr/>
        </p:nvGrpSpPr>
        <p:grpSpPr>
          <a:xfrm>
            <a:off x="92287" y="1785122"/>
            <a:ext cx="656700" cy="3283637"/>
            <a:chOff x="926753" y="3108744"/>
            <a:chExt cx="656700" cy="3283637"/>
          </a:xfrm>
        </p:grpSpPr>
        <p:sp>
          <p:nvSpPr>
            <p:cNvPr id="392" name="Google Shape;392;p55"/>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93" name="Google Shape;393;p55"/>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394" name="Google Shape;394;p55"/>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395" name="Google Shape;395;p55"/>
          <p:cNvSpPr/>
          <p:nvPr/>
        </p:nvSpPr>
        <p:spPr>
          <a:xfrm>
            <a:off x="3518500" y="4020551"/>
            <a:ext cx="656700" cy="656700"/>
          </a:xfrm>
          <a:prstGeom prst="ellipse">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396" name="Google Shape;396;p55"/>
          <p:cNvCxnSpPr>
            <a:stCxn id="394" idx="6"/>
            <a:endCxn id="395" idx="2"/>
          </p:cNvCxnSpPr>
          <p:nvPr/>
        </p:nvCxnSpPr>
        <p:spPr>
          <a:xfrm flipH="1" rot="10800000">
            <a:off x="748987" y="4348909"/>
            <a:ext cx="2769600" cy="391500"/>
          </a:xfrm>
          <a:prstGeom prst="straightConnector1">
            <a:avLst/>
          </a:prstGeom>
          <a:noFill/>
          <a:ln cap="flat" cmpd="sng" w="12700">
            <a:solidFill>
              <a:srgbClr val="33536D"/>
            </a:solidFill>
            <a:prstDash val="solid"/>
            <a:miter lim="800000"/>
            <a:headEnd len="sm" w="sm" type="none"/>
            <a:tailEnd len="sm" w="sm" type="none"/>
          </a:ln>
        </p:spPr>
      </p:cxnSp>
      <p:cxnSp>
        <p:nvCxnSpPr>
          <p:cNvPr id="397" name="Google Shape;397;p55"/>
          <p:cNvCxnSpPr>
            <a:stCxn id="393" idx="6"/>
            <a:endCxn id="395" idx="2"/>
          </p:cNvCxnSpPr>
          <p:nvPr/>
        </p:nvCxnSpPr>
        <p:spPr>
          <a:xfrm>
            <a:off x="748987" y="3395380"/>
            <a:ext cx="2769600" cy="953400"/>
          </a:xfrm>
          <a:prstGeom prst="straightConnector1">
            <a:avLst/>
          </a:prstGeom>
          <a:noFill/>
          <a:ln cap="flat" cmpd="sng" w="12700">
            <a:solidFill>
              <a:srgbClr val="33536D"/>
            </a:solidFill>
            <a:prstDash val="solid"/>
            <a:miter lim="800000"/>
            <a:headEnd len="sm" w="sm" type="none"/>
            <a:tailEnd len="sm" w="sm" type="none"/>
          </a:ln>
        </p:spPr>
      </p:cxnSp>
      <p:cxnSp>
        <p:nvCxnSpPr>
          <p:cNvPr id="398" name="Google Shape;398;p55"/>
          <p:cNvCxnSpPr>
            <a:stCxn id="392" idx="6"/>
            <a:endCxn id="395" idx="2"/>
          </p:cNvCxnSpPr>
          <p:nvPr/>
        </p:nvCxnSpPr>
        <p:spPr>
          <a:xfrm>
            <a:off x="748987" y="2113472"/>
            <a:ext cx="2769600" cy="2235300"/>
          </a:xfrm>
          <a:prstGeom prst="straightConnector1">
            <a:avLst/>
          </a:prstGeom>
          <a:noFill/>
          <a:ln cap="flat" cmpd="sng" w="12700">
            <a:solidFill>
              <a:srgbClr val="33536D"/>
            </a:solidFill>
            <a:prstDash val="solid"/>
            <a:miter lim="800000"/>
            <a:headEnd len="sm" w="sm" type="none"/>
            <a:tailEnd len="sm" w="sm" type="none"/>
          </a:ln>
        </p:spPr>
      </p:cxnSp>
      <p:sp>
        <p:nvSpPr>
          <p:cNvPr id="399" name="Google Shape;399;p55"/>
          <p:cNvSpPr/>
          <p:nvPr/>
        </p:nvSpPr>
        <p:spPr>
          <a:xfrm>
            <a:off x="1351751" y="4412059"/>
            <a:ext cx="442200" cy="442200"/>
          </a:xfrm>
          <a:prstGeom prst="ellipse">
            <a:avLst/>
          </a:prstGeom>
          <a:blipFill rotWithShape="1">
            <a:blip r:embed="rId7">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00" name="Google Shape;400;p55"/>
          <p:cNvSpPr/>
          <p:nvPr/>
        </p:nvSpPr>
        <p:spPr>
          <a:xfrm>
            <a:off x="1073413" y="3437034"/>
            <a:ext cx="442200" cy="442200"/>
          </a:xfrm>
          <a:prstGeom prst="ellipse">
            <a:avLst/>
          </a:prstGeom>
          <a:blipFill rotWithShape="1">
            <a:blip r:embed="rId8">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01" name="Google Shape;401;p55"/>
          <p:cNvSpPr/>
          <p:nvPr/>
        </p:nvSpPr>
        <p:spPr>
          <a:xfrm>
            <a:off x="1073413" y="2445394"/>
            <a:ext cx="442200" cy="442200"/>
          </a:xfrm>
          <a:prstGeom prst="ellipse">
            <a:avLst/>
          </a:prstGeom>
          <a:blipFill rotWithShape="1">
            <a:blip r:embed="rId9">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02" name="Google Shape;402;p55"/>
          <p:cNvSpPr/>
          <p:nvPr/>
        </p:nvSpPr>
        <p:spPr>
          <a:xfrm>
            <a:off x="3518500" y="4023760"/>
            <a:ext cx="656700" cy="656700"/>
          </a:xfrm>
          <a:prstGeom prst="ellipse">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nvGrpSpPr>
          <p:cNvPr id="403" name="Google Shape;403;p55"/>
          <p:cNvGrpSpPr/>
          <p:nvPr/>
        </p:nvGrpSpPr>
        <p:grpSpPr>
          <a:xfrm>
            <a:off x="749200" y="2113534"/>
            <a:ext cx="3426000" cy="2626800"/>
            <a:chOff x="1206400" y="2951734"/>
            <a:chExt cx="3426000" cy="2626800"/>
          </a:xfrm>
        </p:grpSpPr>
        <p:sp>
          <p:nvSpPr>
            <p:cNvPr id="404" name="Google Shape;404;p55"/>
            <p:cNvSpPr/>
            <p:nvPr/>
          </p:nvSpPr>
          <p:spPr>
            <a:xfrm>
              <a:off x="3975700" y="3936184"/>
              <a:ext cx="656700" cy="656700"/>
            </a:xfrm>
            <a:prstGeom prst="ellipse">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05" name="Google Shape;405;p55"/>
            <p:cNvCxnSpPr>
              <a:endCxn id="404" idx="2"/>
            </p:cNvCxnSpPr>
            <p:nvPr/>
          </p:nvCxnSpPr>
          <p:spPr>
            <a:xfrm flipH="1" rot="10800000">
              <a:off x="1206400" y="4264534"/>
              <a:ext cx="2769300" cy="1314000"/>
            </a:xfrm>
            <a:prstGeom prst="straightConnector1">
              <a:avLst/>
            </a:prstGeom>
            <a:noFill/>
            <a:ln cap="flat" cmpd="sng" w="12700">
              <a:solidFill>
                <a:srgbClr val="E6002D"/>
              </a:solidFill>
              <a:prstDash val="solid"/>
              <a:miter lim="800000"/>
              <a:headEnd len="sm" w="sm" type="none"/>
              <a:tailEnd len="sm" w="sm" type="none"/>
            </a:ln>
          </p:spPr>
        </p:cxnSp>
        <p:cxnSp>
          <p:nvCxnSpPr>
            <p:cNvPr id="406" name="Google Shape;406;p55"/>
            <p:cNvCxnSpPr>
              <a:endCxn id="404" idx="2"/>
            </p:cNvCxnSpPr>
            <p:nvPr/>
          </p:nvCxnSpPr>
          <p:spPr>
            <a:xfrm>
              <a:off x="1206400" y="4233634"/>
              <a:ext cx="2769300" cy="30900"/>
            </a:xfrm>
            <a:prstGeom prst="straightConnector1">
              <a:avLst/>
            </a:prstGeom>
            <a:noFill/>
            <a:ln cap="flat" cmpd="sng" w="12700">
              <a:solidFill>
                <a:srgbClr val="E6002D"/>
              </a:solidFill>
              <a:prstDash val="solid"/>
              <a:miter lim="800000"/>
              <a:headEnd len="sm" w="sm" type="none"/>
              <a:tailEnd len="sm" w="sm" type="none"/>
            </a:ln>
          </p:spPr>
        </p:cxnSp>
        <p:cxnSp>
          <p:nvCxnSpPr>
            <p:cNvPr id="407" name="Google Shape;407;p55"/>
            <p:cNvCxnSpPr>
              <a:endCxn id="404" idx="2"/>
            </p:cNvCxnSpPr>
            <p:nvPr/>
          </p:nvCxnSpPr>
          <p:spPr>
            <a:xfrm>
              <a:off x="1206400" y="2951734"/>
              <a:ext cx="2769300" cy="1312800"/>
            </a:xfrm>
            <a:prstGeom prst="straightConnector1">
              <a:avLst/>
            </a:prstGeom>
            <a:noFill/>
            <a:ln cap="flat" cmpd="sng" w="12700">
              <a:solidFill>
                <a:srgbClr val="E6002D"/>
              </a:solidFill>
              <a:prstDash val="solid"/>
              <a:miter lim="800000"/>
              <a:headEnd len="sm" w="sm" type="none"/>
              <a:tailEnd len="sm" w="sm" type="none"/>
            </a:ln>
          </p:spPr>
        </p:cxnSp>
        <p:sp>
          <p:nvSpPr>
            <p:cNvPr id="408" name="Google Shape;408;p55"/>
            <p:cNvSpPr/>
            <p:nvPr/>
          </p:nvSpPr>
          <p:spPr>
            <a:xfrm>
              <a:off x="2904678" y="3539254"/>
              <a:ext cx="442200" cy="442200"/>
            </a:xfrm>
            <a:prstGeom prst="ellipse">
              <a:avLst/>
            </a:prstGeom>
            <a:blipFill rotWithShape="1">
              <a:blip r:embed="rId12">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09" name="Google Shape;409;p55"/>
            <p:cNvSpPr/>
            <p:nvPr/>
          </p:nvSpPr>
          <p:spPr>
            <a:xfrm>
              <a:off x="3054245" y="4014265"/>
              <a:ext cx="442200" cy="442200"/>
            </a:xfrm>
            <a:prstGeom prst="ellipse">
              <a:avLst/>
            </a:prstGeom>
            <a:blipFill rotWithShape="1">
              <a:blip r:embed="rId13">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10" name="Google Shape;410;p55"/>
            <p:cNvSpPr/>
            <p:nvPr/>
          </p:nvSpPr>
          <p:spPr>
            <a:xfrm>
              <a:off x="2239683" y="4748120"/>
              <a:ext cx="442200" cy="442200"/>
            </a:xfrm>
            <a:prstGeom prst="ellipse">
              <a:avLst/>
            </a:prstGeom>
            <a:blipFill rotWithShape="1">
              <a:blip r:embed="rId14">
                <a:alphaModFix/>
              </a:blip>
              <a:stretch>
                <a:fillRect b="0" l="-539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grpSp>
        <p:nvGrpSpPr>
          <p:cNvPr id="411" name="Google Shape;411;p55"/>
          <p:cNvGrpSpPr/>
          <p:nvPr/>
        </p:nvGrpSpPr>
        <p:grpSpPr>
          <a:xfrm>
            <a:off x="749200" y="1195213"/>
            <a:ext cx="3703582" cy="3545250"/>
            <a:chOff x="1206400" y="2033413"/>
            <a:chExt cx="3703582" cy="3545250"/>
          </a:xfrm>
        </p:grpSpPr>
        <p:cxnSp>
          <p:nvCxnSpPr>
            <p:cNvPr id="412" name="Google Shape;412;p55"/>
            <p:cNvCxnSpPr>
              <a:endCxn id="413" idx="2"/>
            </p:cNvCxnSpPr>
            <p:nvPr/>
          </p:nvCxnSpPr>
          <p:spPr>
            <a:xfrm flipH="1" rot="10800000">
              <a:off x="1206400" y="2361763"/>
              <a:ext cx="2769300" cy="1871700"/>
            </a:xfrm>
            <a:prstGeom prst="straightConnector1">
              <a:avLst/>
            </a:prstGeom>
            <a:noFill/>
            <a:ln cap="flat" cmpd="sng" w="12700">
              <a:solidFill>
                <a:srgbClr val="FAC402"/>
              </a:solidFill>
              <a:prstDash val="solid"/>
              <a:miter lim="800000"/>
              <a:headEnd len="sm" w="sm" type="none"/>
              <a:tailEnd len="sm" w="sm" type="none"/>
            </a:ln>
          </p:spPr>
        </p:cxnSp>
        <p:cxnSp>
          <p:nvCxnSpPr>
            <p:cNvPr id="414" name="Google Shape;414;p55"/>
            <p:cNvCxnSpPr>
              <a:endCxn id="413" idx="2"/>
            </p:cNvCxnSpPr>
            <p:nvPr/>
          </p:nvCxnSpPr>
          <p:spPr>
            <a:xfrm flipH="1" rot="10800000">
              <a:off x="1206400" y="2361763"/>
              <a:ext cx="2769300" cy="3216900"/>
            </a:xfrm>
            <a:prstGeom prst="straightConnector1">
              <a:avLst/>
            </a:prstGeom>
            <a:noFill/>
            <a:ln cap="flat" cmpd="sng" w="12700">
              <a:solidFill>
                <a:srgbClr val="FAC402"/>
              </a:solidFill>
              <a:prstDash val="solid"/>
              <a:miter lim="800000"/>
              <a:headEnd len="sm" w="sm" type="none"/>
              <a:tailEnd len="sm" w="sm" type="none"/>
            </a:ln>
          </p:spPr>
        </p:cxnSp>
        <p:sp>
          <p:nvSpPr>
            <p:cNvPr id="413" name="Google Shape;413;p55"/>
            <p:cNvSpPr/>
            <p:nvPr/>
          </p:nvSpPr>
          <p:spPr>
            <a:xfrm>
              <a:off x="3975700" y="2033413"/>
              <a:ext cx="656700" cy="656700"/>
            </a:xfrm>
            <a:prstGeom prst="ellipse">
              <a:avLst/>
            </a:prstGeom>
            <a:blipFill rotWithShape="1">
              <a:blip r:embed="rId1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15" name="Google Shape;415;p55"/>
            <p:cNvCxnSpPr>
              <a:endCxn id="413" idx="2"/>
            </p:cNvCxnSpPr>
            <p:nvPr/>
          </p:nvCxnSpPr>
          <p:spPr>
            <a:xfrm flipH="1" rot="10800000">
              <a:off x="1206400" y="2361763"/>
              <a:ext cx="2769300" cy="589800"/>
            </a:xfrm>
            <a:prstGeom prst="straightConnector1">
              <a:avLst/>
            </a:prstGeom>
            <a:noFill/>
            <a:ln cap="flat" cmpd="sng" w="12700">
              <a:solidFill>
                <a:srgbClr val="FAC402"/>
              </a:solidFill>
              <a:prstDash val="solid"/>
              <a:miter lim="800000"/>
              <a:headEnd len="sm" w="sm" type="none"/>
              <a:tailEnd len="sm" w="sm" type="none"/>
            </a:ln>
          </p:spPr>
        </p:cxnSp>
        <p:sp>
          <p:nvSpPr>
            <p:cNvPr id="416" name="Google Shape;416;p55"/>
            <p:cNvSpPr/>
            <p:nvPr/>
          </p:nvSpPr>
          <p:spPr>
            <a:xfrm>
              <a:off x="2188147" y="2441191"/>
              <a:ext cx="442200" cy="442200"/>
            </a:xfrm>
            <a:prstGeom prst="ellipse">
              <a:avLst/>
            </a:prstGeom>
            <a:blipFill rotWithShape="1">
              <a:blip r:embed="rId16">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17" name="Google Shape;417;p55"/>
            <p:cNvSpPr/>
            <p:nvPr/>
          </p:nvSpPr>
          <p:spPr>
            <a:xfrm>
              <a:off x="2587517" y="2902686"/>
              <a:ext cx="442200" cy="442200"/>
            </a:xfrm>
            <a:prstGeom prst="ellipse">
              <a:avLst/>
            </a:prstGeom>
            <a:blipFill rotWithShape="1">
              <a:blip r:embed="rId17">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18" name="Google Shape;418;p55"/>
            <p:cNvSpPr/>
            <p:nvPr/>
          </p:nvSpPr>
          <p:spPr>
            <a:xfrm>
              <a:off x="3287173" y="2820263"/>
              <a:ext cx="442200" cy="442200"/>
            </a:xfrm>
            <a:prstGeom prst="ellipse">
              <a:avLst/>
            </a:prstGeom>
            <a:blipFill rotWithShape="1">
              <a:blip r:embed="rId18">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19" name="Google Shape;419;p55"/>
            <p:cNvSpPr txBox="1"/>
            <p:nvPr/>
          </p:nvSpPr>
          <p:spPr>
            <a:xfrm rot="5400000">
              <a:off x="4091133" y="2984313"/>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grpSp>
      <p:sp>
        <p:nvSpPr>
          <p:cNvPr id="420" name="Google Shape;420;p55"/>
          <p:cNvSpPr txBox="1"/>
          <p:nvPr/>
        </p:nvSpPr>
        <p:spPr>
          <a:xfrm>
            <a:off x="1522677" y="999371"/>
            <a:ext cx="15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1800">
                <a:solidFill>
                  <a:srgbClr val="000000"/>
                </a:solidFill>
                <a:latin typeface="Raleway"/>
                <a:ea typeface="Raleway"/>
                <a:cs typeface="Raleway"/>
                <a:sym typeface="Raleway"/>
              </a:rPr>
              <a:t>Layer 0</a:t>
            </a:r>
            <a:endParaRPr sz="1800"/>
          </a:p>
        </p:txBody>
      </p:sp>
      <p:sp>
        <p:nvSpPr>
          <p:cNvPr id="421" name="Google Shape;421;p55"/>
          <p:cNvSpPr/>
          <p:nvPr/>
        </p:nvSpPr>
        <p:spPr>
          <a:xfrm>
            <a:off x="6168045" y="4029932"/>
            <a:ext cx="656700" cy="656700"/>
          </a:xfrm>
          <a:prstGeom prst="ellipse">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22" name="Google Shape;422;p55"/>
          <p:cNvSpPr/>
          <p:nvPr/>
        </p:nvSpPr>
        <p:spPr>
          <a:xfrm>
            <a:off x="6168045" y="3107365"/>
            <a:ext cx="656700" cy="656700"/>
          </a:xfrm>
          <a:prstGeom prst="ellipse">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23" name="Google Shape;423;p55"/>
          <p:cNvSpPr/>
          <p:nvPr/>
        </p:nvSpPr>
        <p:spPr>
          <a:xfrm>
            <a:off x="6168045" y="1204594"/>
            <a:ext cx="656700" cy="656700"/>
          </a:xfrm>
          <a:prstGeom prst="ellipse">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24" name="Google Shape;424;p55"/>
          <p:cNvSpPr txBox="1"/>
          <p:nvPr/>
        </p:nvSpPr>
        <p:spPr>
          <a:xfrm rot="5400000">
            <a:off x="6283477" y="2155495"/>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cxnSp>
        <p:nvCxnSpPr>
          <p:cNvPr id="425" name="Google Shape;425;p55"/>
          <p:cNvCxnSpPr>
            <a:endCxn id="423" idx="2"/>
          </p:cNvCxnSpPr>
          <p:nvPr/>
        </p:nvCxnSpPr>
        <p:spPr>
          <a:xfrm>
            <a:off x="4175145" y="1523644"/>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26" name="Google Shape;426;p55"/>
          <p:cNvCxnSpPr>
            <a:endCxn id="422" idx="2"/>
          </p:cNvCxnSpPr>
          <p:nvPr/>
        </p:nvCxnSpPr>
        <p:spPr>
          <a:xfrm>
            <a:off x="4175145" y="1523515"/>
            <a:ext cx="1992900" cy="1912200"/>
          </a:xfrm>
          <a:prstGeom prst="straightConnector1">
            <a:avLst/>
          </a:prstGeom>
          <a:noFill/>
          <a:ln cap="flat" cmpd="sng" w="12700">
            <a:solidFill>
              <a:srgbClr val="33536D"/>
            </a:solidFill>
            <a:prstDash val="solid"/>
            <a:miter lim="800000"/>
            <a:headEnd len="sm" w="sm" type="none"/>
            <a:tailEnd len="sm" w="sm" type="none"/>
          </a:ln>
        </p:spPr>
      </p:cxnSp>
      <p:cxnSp>
        <p:nvCxnSpPr>
          <p:cNvPr id="427" name="Google Shape;427;p55"/>
          <p:cNvCxnSpPr>
            <a:endCxn id="421" idx="2"/>
          </p:cNvCxnSpPr>
          <p:nvPr/>
        </p:nvCxnSpPr>
        <p:spPr>
          <a:xfrm>
            <a:off x="4175145" y="1523582"/>
            <a:ext cx="1992900" cy="2834700"/>
          </a:xfrm>
          <a:prstGeom prst="straightConnector1">
            <a:avLst/>
          </a:prstGeom>
          <a:noFill/>
          <a:ln cap="flat" cmpd="sng" w="12700">
            <a:solidFill>
              <a:srgbClr val="33536D"/>
            </a:solidFill>
            <a:prstDash val="solid"/>
            <a:miter lim="800000"/>
            <a:headEnd len="sm" w="sm" type="none"/>
            <a:tailEnd len="sm" w="sm" type="none"/>
          </a:ln>
        </p:spPr>
      </p:cxnSp>
      <p:cxnSp>
        <p:nvCxnSpPr>
          <p:cNvPr id="428" name="Google Shape;428;p55"/>
          <p:cNvCxnSpPr>
            <a:endCxn id="423" idx="2"/>
          </p:cNvCxnSpPr>
          <p:nvPr/>
        </p:nvCxnSpPr>
        <p:spPr>
          <a:xfrm flipH="1" rot="10800000">
            <a:off x="4175145" y="1532944"/>
            <a:ext cx="1992900" cy="1893300"/>
          </a:xfrm>
          <a:prstGeom prst="straightConnector1">
            <a:avLst/>
          </a:prstGeom>
          <a:noFill/>
          <a:ln cap="flat" cmpd="sng" w="12700">
            <a:solidFill>
              <a:srgbClr val="33536D"/>
            </a:solidFill>
            <a:prstDash val="solid"/>
            <a:miter lim="800000"/>
            <a:headEnd len="sm" w="sm" type="none"/>
            <a:tailEnd len="sm" w="sm" type="none"/>
          </a:ln>
        </p:spPr>
      </p:cxnSp>
      <p:cxnSp>
        <p:nvCxnSpPr>
          <p:cNvPr id="429" name="Google Shape;429;p55"/>
          <p:cNvCxnSpPr>
            <a:endCxn id="421" idx="2"/>
          </p:cNvCxnSpPr>
          <p:nvPr/>
        </p:nvCxnSpPr>
        <p:spPr>
          <a:xfrm>
            <a:off x="4175145" y="4348982"/>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30" name="Google Shape;430;p55"/>
          <p:cNvCxnSpPr>
            <a:endCxn id="421" idx="2"/>
          </p:cNvCxnSpPr>
          <p:nvPr/>
        </p:nvCxnSpPr>
        <p:spPr>
          <a:xfrm>
            <a:off x="4175145" y="3426482"/>
            <a:ext cx="1992900" cy="931800"/>
          </a:xfrm>
          <a:prstGeom prst="straightConnector1">
            <a:avLst/>
          </a:prstGeom>
          <a:noFill/>
          <a:ln cap="flat" cmpd="sng" w="12700">
            <a:solidFill>
              <a:srgbClr val="33536D"/>
            </a:solidFill>
            <a:prstDash val="solid"/>
            <a:miter lim="800000"/>
            <a:headEnd len="sm" w="sm" type="none"/>
            <a:tailEnd len="sm" w="sm" type="none"/>
          </a:ln>
        </p:spPr>
      </p:cxnSp>
      <p:cxnSp>
        <p:nvCxnSpPr>
          <p:cNvPr id="431" name="Google Shape;431;p55"/>
          <p:cNvCxnSpPr>
            <a:endCxn id="422" idx="2"/>
          </p:cNvCxnSpPr>
          <p:nvPr/>
        </p:nvCxnSpPr>
        <p:spPr>
          <a:xfrm flipH="1" rot="10800000">
            <a:off x="4175145" y="3435715"/>
            <a:ext cx="1992900" cy="913200"/>
          </a:xfrm>
          <a:prstGeom prst="straightConnector1">
            <a:avLst/>
          </a:prstGeom>
          <a:noFill/>
          <a:ln cap="flat" cmpd="sng" w="12700">
            <a:solidFill>
              <a:srgbClr val="33536D"/>
            </a:solidFill>
            <a:prstDash val="solid"/>
            <a:miter lim="800000"/>
            <a:headEnd len="sm" w="sm" type="none"/>
            <a:tailEnd len="sm" w="sm" type="none"/>
          </a:ln>
        </p:spPr>
      </p:cxnSp>
      <p:cxnSp>
        <p:nvCxnSpPr>
          <p:cNvPr id="432" name="Google Shape;432;p55"/>
          <p:cNvCxnSpPr>
            <a:endCxn id="422" idx="2"/>
          </p:cNvCxnSpPr>
          <p:nvPr/>
        </p:nvCxnSpPr>
        <p:spPr>
          <a:xfrm>
            <a:off x="4175145" y="3426415"/>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33" name="Google Shape;433;p55"/>
          <p:cNvCxnSpPr>
            <a:endCxn id="423" idx="2"/>
          </p:cNvCxnSpPr>
          <p:nvPr/>
        </p:nvCxnSpPr>
        <p:spPr>
          <a:xfrm flipH="1" rot="10800000">
            <a:off x="4175145" y="1532944"/>
            <a:ext cx="1992900" cy="2816100"/>
          </a:xfrm>
          <a:prstGeom prst="straightConnector1">
            <a:avLst/>
          </a:prstGeom>
          <a:noFill/>
          <a:ln cap="flat" cmpd="sng" w="12700">
            <a:solidFill>
              <a:srgbClr val="33536D"/>
            </a:solidFill>
            <a:prstDash val="solid"/>
            <a:miter lim="800000"/>
            <a:headEnd len="sm" w="sm" type="none"/>
            <a:tailEnd len="sm" w="sm" type="none"/>
          </a:ln>
        </p:spPr>
      </p:cxnSp>
      <p:sp>
        <p:nvSpPr>
          <p:cNvPr id="434" name="Google Shape;434;p55"/>
          <p:cNvSpPr txBox="1"/>
          <p:nvPr/>
        </p:nvSpPr>
        <p:spPr>
          <a:xfrm>
            <a:off x="4497574" y="993122"/>
            <a:ext cx="15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1800">
                <a:solidFill>
                  <a:srgbClr val="000000"/>
                </a:solidFill>
                <a:latin typeface="Raleway"/>
                <a:ea typeface="Raleway"/>
                <a:cs typeface="Raleway"/>
                <a:sym typeface="Raleway"/>
              </a:rPr>
              <a:t>Layer 1</a:t>
            </a:r>
            <a:endParaRPr sz="1800"/>
          </a:p>
        </p:txBody>
      </p:sp>
      <p:sp>
        <p:nvSpPr>
          <p:cNvPr id="435" name="Google Shape;435;p55"/>
          <p:cNvSpPr/>
          <p:nvPr/>
        </p:nvSpPr>
        <p:spPr>
          <a:xfrm>
            <a:off x="3416250" y="242075"/>
            <a:ext cx="2311500" cy="36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Inputs for new layer</a:t>
            </a:r>
            <a:endParaRPr>
              <a:latin typeface="Raleway"/>
              <a:ea typeface="Raleway"/>
              <a:cs typeface="Raleway"/>
              <a:sym typeface="Raleway"/>
            </a:endParaRPr>
          </a:p>
        </p:txBody>
      </p:sp>
      <p:cxnSp>
        <p:nvCxnSpPr>
          <p:cNvPr id="436" name="Google Shape;436;p55"/>
          <p:cNvCxnSpPr>
            <a:stCxn id="435" idx="2"/>
          </p:cNvCxnSpPr>
          <p:nvPr/>
        </p:nvCxnSpPr>
        <p:spPr>
          <a:xfrm flipH="1">
            <a:off x="3961200" y="611375"/>
            <a:ext cx="610800" cy="3957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55"/>
          <p:cNvSpPr/>
          <p:nvPr/>
        </p:nvSpPr>
        <p:spPr>
          <a:xfrm>
            <a:off x="6007050" y="394475"/>
            <a:ext cx="2311500" cy="36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Outputs</a:t>
            </a:r>
            <a:r>
              <a:rPr lang="fr">
                <a:latin typeface="Raleway"/>
                <a:ea typeface="Raleway"/>
                <a:cs typeface="Raleway"/>
                <a:sym typeface="Raleway"/>
              </a:rPr>
              <a:t> for new layer</a:t>
            </a:r>
            <a:endParaRPr>
              <a:latin typeface="Raleway"/>
              <a:ea typeface="Raleway"/>
              <a:cs typeface="Raleway"/>
              <a:sym typeface="Raleway"/>
            </a:endParaRPr>
          </a:p>
        </p:txBody>
      </p:sp>
      <p:cxnSp>
        <p:nvCxnSpPr>
          <p:cNvPr id="438" name="Google Shape;438;p55"/>
          <p:cNvCxnSpPr>
            <a:stCxn id="437" idx="2"/>
          </p:cNvCxnSpPr>
          <p:nvPr/>
        </p:nvCxnSpPr>
        <p:spPr>
          <a:xfrm flipH="1">
            <a:off x="6552000" y="763775"/>
            <a:ext cx="610800" cy="395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Multiple layers</a:t>
            </a:r>
            <a:endParaRPr/>
          </a:p>
        </p:txBody>
      </p:sp>
      <p:sp>
        <p:nvSpPr>
          <p:cNvPr id="444" name="Google Shape;444;p56"/>
          <p:cNvSpPr txBox="1"/>
          <p:nvPr/>
        </p:nvSpPr>
        <p:spPr>
          <a:xfrm>
            <a:off x="1522677" y="999371"/>
            <a:ext cx="15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1800">
                <a:solidFill>
                  <a:srgbClr val="000000"/>
                </a:solidFill>
                <a:latin typeface="Raleway"/>
                <a:ea typeface="Raleway"/>
                <a:cs typeface="Raleway"/>
                <a:sym typeface="Raleway"/>
              </a:rPr>
              <a:t>Layer 0</a:t>
            </a:r>
            <a:endParaRPr sz="1800"/>
          </a:p>
        </p:txBody>
      </p:sp>
      <p:sp>
        <p:nvSpPr>
          <p:cNvPr id="445" name="Google Shape;445;p56"/>
          <p:cNvSpPr txBox="1"/>
          <p:nvPr/>
        </p:nvSpPr>
        <p:spPr>
          <a:xfrm>
            <a:off x="4497574" y="993122"/>
            <a:ext cx="1567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1800">
                <a:solidFill>
                  <a:srgbClr val="000000"/>
                </a:solidFill>
                <a:latin typeface="Raleway"/>
                <a:ea typeface="Raleway"/>
                <a:cs typeface="Raleway"/>
                <a:sym typeface="Raleway"/>
              </a:rPr>
              <a:t>Layer 1</a:t>
            </a:r>
            <a:endParaRPr sz="1800"/>
          </a:p>
        </p:txBody>
      </p:sp>
      <p:sp>
        <p:nvSpPr>
          <p:cNvPr id="446" name="Google Shape;446;p56"/>
          <p:cNvSpPr/>
          <p:nvPr/>
        </p:nvSpPr>
        <p:spPr>
          <a:xfrm>
            <a:off x="4261951" y="1406525"/>
            <a:ext cx="1802700" cy="3659100"/>
          </a:xfrm>
          <a:prstGeom prst="rect">
            <a:avLst/>
          </a:prstGeom>
          <a:solidFill>
            <a:srgbClr val="FCE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7" name="Google Shape;447;p56"/>
          <p:cNvSpPr/>
          <p:nvPr/>
        </p:nvSpPr>
        <p:spPr>
          <a:xfrm>
            <a:off x="852346" y="1409736"/>
            <a:ext cx="2562900" cy="3659100"/>
          </a:xfrm>
          <a:prstGeom prst="rect">
            <a:avLst/>
          </a:prstGeom>
          <a:solidFill>
            <a:srgbClr val="FCE4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48" name="Google Shape;448;p56"/>
          <p:cNvCxnSpPr>
            <a:stCxn id="449" idx="6"/>
            <a:endCxn id="450" idx="2"/>
          </p:cNvCxnSpPr>
          <p:nvPr/>
        </p:nvCxnSpPr>
        <p:spPr>
          <a:xfrm flipH="1" rot="10800000">
            <a:off x="748987" y="1523680"/>
            <a:ext cx="2769600" cy="1871700"/>
          </a:xfrm>
          <a:prstGeom prst="straightConnector1">
            <a:avLst/>
          </a:prstGeom>
          <a:noFill/>
          <a:ln cap="flat" cmpd="sng" w="12700">
            <a:solidFill>
              <a:srgbClr val="FAC402"/>
            </a:solidFill>
            <a:prstDash val="solid"/>
            <a:miter lim="800000"/>
            <a:headEnd len="sm" w="sm" type="none"/>
            <a:tailEnd len="sm" w="sm" type="none"/>
          </a:ln>
        </p:spPr>
      </p:cxnSp>
      <p:cxnSp>
        <p:nvCxnSpPr>
          <p:cNvPr id="451" name="Google Shape;451;p56"/>
          <p:cNvCxnSpPr>
            <a:stCxn id="452" idx="6"/>
            <a:endCxn id="450" idx="2"/>
          </p:cNvCxnSpPr>
          <p:nvPr/>
        </p:nvCxnSpPr>
        <p:spPr>
          <a:xfrm flipH="1" rot="10800000">
            <a:off x="748987" y="1523509"/>
            <a:ext cx="2769600" cy="3216900"/>
          </a:xfrm>
          <a:prstGeom prst="straightConnector1">
            <a:avLst/>
          </a:prstGeom>
          <a:noFill/>
          <a:ln cap="flat" cmpd="sng" w="12700">
            <a:solidFill>
              <a:srgbClr val="FAC402"/>
            </a:solidFill>
            <a:prstDash val="solid"/>
            <a:miter lim="800000"/>
            <a:headEnd len="sm" w="sm" type="none"/>
            <a:tailEnd len="sm" w="sm" type="none"/>
          </a:ln>
        </p:spPr>
      </p:cxnSp>
      <p:grpSp>
        <p:nvGrpSpPr>
          <p:cNvPr id="453" name="Google Shape;453;p56"/>
          <p:cNvGrpSpPr/>
          <p:nvPr/>
        </p:nvGrpSpPr>
        <p:grpSpPr>
          <a:xfrm>
            <a:off x="92287" y="1785122"/>
            <a:ext cx="656700" cy="3283637"/>
            <a:chOff x="926753" y="3108744"/>
            <a:chExt cx="656700" cy="3283637"/>
          </a:xfrm>
        </p:grpSpPr>
        <p:sp>
          <p:nvSpPr>
            <p:cNvPr id="454" name="Google Shape;454;p56"/>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49" name="Google Shape;449;p56"/>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52" name="Google Shape;452;p56"/>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grpSp>
      <p:sp>
        <p:nvSpPr>
          <p:cNvPr id="455" name="Google Shape;455;p56"/>
          <p:cNvSpPr/>
          <p:nvPr/>
        </p:nvSpPr>
        <p:spPr>
          <a:xfrm>
            <a:off x="3518500" y="4020551"/>
            <a:ext cx="656700" cy="656700"/>
          </a:xfrm>
          <a:prstGeom prst="ellipse">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56" name="Google Shape;456;p56"/>
          <p:cNvCxnSpPr>
            <a:stCxn id="452" idx="6"/>
            <a:endCxn id="455" idx="2"/>
          </p:cNvCxnSpPr>
          <p:nvPr/>
        </p:nvCxnSpPr>
        <p:spPr>
          <a:xfrm flipH="1" rot="10800000">
            <a:off x="748987" y="4348909"/>
            <a:ext cx="2769600" cy="391500"/>
          </a:xfrm>
          <a:prstGeom prst="straightConnector1">
            <a:avLst/>
          </a:prstGeom>
          <a:noFill/>
          <a:ln cap="flat" cmpd="sng" w="12700">
            <a:solidFill>
              <a:srgbClr val="33536D"/>
            </a:solidFill>
            <a:prstDash val="solid"/>
            <a:miter lim="800000"/>
            <a:headEnd len="sm" w="sm" type="none"/>
            <a:tailEnd len="sm" w="sm" type="none"/>
          </a:ln>
        </p:spPr>
      </p:cxnSp>
      <p:sp>
        <p:nvSpPr>
          <p:cNvPr id="457" name="Google Shape;457;p56"/>
          <p:cNvSpPr/>
          <p:nvPr/>
        </p:nvSpPr>
        <p:spPr>
          <a:xfrm>
            <a:off x="1351751" y="4412059"/>
            <a:ext cx="442200" cy="442200"/>
          </a:xfrm>
          <a:prstGeom prst="ellipse">
            <a:avLst/>
          </a:prstGeom>
          <a:blipFill rotWithShape="1">
            <a:blip r:embed="rId7">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58" name="Google Shape;458;p56"/>
          <p:cNvCxnSpPr>
            <a:stCxn id="449" idx="6"/>
            <a:endCxn id="455" idx="2"/>
          </p:cNvCxnSpPr>
          <p:nvPr/>
        </p:nvCxnSpPr>
        <p:spPr>
          <a:xfrm>
            <a:off x="748987" y="3395380"/>
            <a:ext cx="2769600" cy="953400"/>
          </a:xfrm>
          <a:prstGeom prst="straightConnector1">
            <a:avLst/>
          </a:prstGeom>
          <a:noFill/>
          <a:ln cap="flat" cmpd="sng" w="12700">
            <a:solidFill>
              <a:srgbClr val="33536D"/>
            </a:solidFill>
            <a:prstDash val="solid"/>
            <a:miter lim="800000"/>
            <a:headEnd len="sm" w="sm" type="none"/>
            <a:tailEnd len="sm" w="sm" type="none"/>
          </a:ln>
        </p:spPr>
      </p:cxnSp>
      <p:cxnSp>
        <p:nvCxnSpPr>
          <p:cNvPr id="459" name="Google Shape;459;p56"/>
          <p:cNvCxnSpPr>
            <a:stCxn id="454" idx="6"/>
            <a:endCxn id="455" idx="2"/>
          </p:cNvCxnSpPr>
          <p:nvPr/>
        </p:nvCxnSpPr>
        <p:spPr>
          <a:xfrm>
            <a:off x="748987" y="2113472"/>
            <a:ext cx="2769600" cy="2235300"/>
          </a:xfrm>
          <a:prstGeom prst="straightConnector1">
            <a:avLst/>
          </a:prstGeom>
          <a:noFill/>
          <a:ln cap="flat" cmpd="sng" w="12700">
            <a:solidFill>
              <a:srgbClr val="33536D"/>
            </a:solidFill>
            <a:prstDash val="solid"/>
            <a:miter lim="800000"/>
            <a:headEnd len="sm" w="sm" type="none"/>
            <a:tailEnd len="sm" w="sm" type="none"/>
          </a:ln>
        </p:spPr>
      </p:cxnSp>
      <p:sp>
        <p:nvSpPr>
          <p:cNvPr id="460" name="Google Shape;460;p56"/>
          <p:cNvSpPr/>
          <p:nvPr/>
        </p:nvSpPr>
        <p:spPr>
          <a:xfrm>
            <a:off x="1073413" y="3437034"/>
            <a:ext cx="442200" cy="442200"/>
          </a:xfrm>
          <a:prstGeom prst="ellipse">
            <a:avLst/>
          </a:prstGeom>
          <a:blipFill rotWithShape="1">
            <a:blip r:embed="rId8">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61" name="Google Shape;461;p56"/>
          <p:cNvSpPr/>
          <p:nvPr/>
        </p:nvSpPr>
        <p:spPr>
          <a:xfrm>
            <a:off x="1073413" y="2445394"/>
            <a:ext cx="442200" cy="442200"/>
          </a:xfrm>
          <a:prstGeom prst="ellipse">
            <a:avLst/>
          </a:prstGeom>
          <a:blipFill rotWithShape="1">
            <a:blip r:embed="rId9">
              <a:alphaModFix/>
            </a:blip>
            <a:stretch>
              <a:fillRect b="0" l="-8329"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62" name="Google Shape;462;p56"/>
          <p:cNvSpPr/>
          <p:nvPr/>
        </p:nvSpPr>
        <p:spPr>
          <a:xfrm>
            <a:off x="3518500" y="3097984"/>
            <a:ext cx="656700" cy="656700"/>
          </a:xfrm>
          <a:prstGeom prst="ellipse">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63" name="Google Shape;463;p56"/>
          <p:cNvCxnSpPr>
            <a:stCxn id="452" idx="6"/>
            <a:endCxn id="462" idx="2"/>
          </p:cNvCxnSpPr>
          <p:nvPr/>
        </p:nvCxnSpPr>
        <p:spPr>
          <a:xfrm flipH="1" rot="10800000">
            <a:off x="748987" y="3426409"/>
            <a:ext cx="2769600" cy="1314000"/>
          </a:xfrm>
          <a:prstGeom prst="straightConnector1">
            <a:avLst/>
          </a:prstGeom>
          <a:noFill/>
          <a:ln cap="flat" cmpd="sng" w="12700">
            <a:solidFill>
              <a:srgbClr val="E6002D"/>
            </a:solidFill>
            <a:prstDash val="solid"/>
            <a:miter lim="800000"/>
            <a:headEnd len="sm" w="sm" type="none"/>
            <a:tailEnd len="sm" w="sm" type="none"/>
          </a:ln>
        </p:spPr>
      </p:cxnSp>
      <p:cxnSp>
        <p:nvCxnSpPr>
          <p:cNvPr id="464" name="Google Shape;464;p56"/>
          <p:cNvCxnSpPr>
            <a:stCxn id="449" idx="6"/>
            <a:endCxn id="462" idx="2"/>
          </p:cNvCxnSpPr>
          <p:nvPr/>
        </p:nvCxnSpPr>
        <p:spPr>
          <a:xfrm>
            <a:off x="748987" y="3395380"/>
            <a:ext cx="2769600" cy="30900"/>
          </a:xfrm>
          <a:prstGeom prst="straightConnector1">
            <a:avLst/>
          </a:prstGeom>
          <a:noFill/>
          <a:ln cap="flat" cmpd="sng" w="12700">
            <a:solidFill>
              <a:srgbClr val="E6002D"/>
            </a:solidFill>
            <a:prstDash val="solid"/>
            <a:miter lim="800000"/>
            <a:headEnd len="sm" w="sm" type="none"/>
            <a:tailEnd len="sm" w="sm" type="none"/>
          </a:ln>
        </p:spPr>
      </p:cxnSp>
      <p:cxnSp>
        <p:nvCxnSpPr>
          <p:cNvPr id="465" name="Google Shape;465;p56"/>
          <p:cNvCxnSpPr>
            <a:stCxn id="454" idx="6"/>
            <a:endCxn id="462" idx="2"/>
          </p:cNvCxnSpPr>
          <p:nvPr/>
        </p:nvCxnSpPr>
        <p:spPr>
          <a:xfrm>
            <a:off x="748987" y="2113472"/>
            <a:ext cx="2769600" cy="1312800"/>
          </a:xfrm>
          <a:prstGeom prst="straightConnector1">
            <a:avLst/>
          </a:prstGeom>
          <a:noFill/>
          <a:ln cap="flat" cmpd="sng" w="12700">
            <a:solidFill>
              <a:srgbClr val="E6002D"/>
            </a:solidFill>
            <a:prstDash val="solid"/>
            <a:miter lim="800000"/>
            <a:headEnd len="sm" w="sm" type="none"/>
            <a:tailEnd len="sm" w="sm" type="none"/>
          </a:ln>
        </p:spPr>
      </p:cxnSp>
      <p:sp>
        <p:nvSpPr>
          <p:cNvPr id="466" name="Google Shape;466;p56"/>
          <p:cNvSpPr/>
          <p:nvPr/>
        </p:nvSpPr>
        <p:spPr>
          <a:xfrm>
            <a:off x="2447478" y="2701054"/>
            <a:ext cx="442200" cy="442200"/>
          </a:xfrm>
          <a:prstGeom prst="ellipse">
            <a:avLst/>
          </a:prstGeom>
          <a:blipFill rotWithShape="1">
            <a:blip r:embed="rId11">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67" name="Google Shape;467;p56"/>
          <p:cNvSpPr/>
          <p:nvPr/>
        </p:nvSpPr>
        <p:spPr>
          <a:xfrm>
            <a:off x="2597045" y="3176065"/>
            <a:ext cx="442200" cy="442200"/>
          </a:xfrm>
          <a:prstGeom prst="ellipse">
            <a:avLst/>
          </a:prstGeom>
          <a:blipFill rotWithShape="1">
            <a:blip r:embed="rId12">
              <a:alphaModFix/>
            </a:blip>
            <a:stretch>
              <a:fillRect b="0" l="-832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68" name="Google Shape;468;p56"/>
          <p:cNvSpPr/>
          <p:nvPr/>
        </p:nvSpPr>
        <p:spPr>
          <a:xfrm>
            <a:off x="1782483" y="3909920"/>
            <a:ext cx="442200" cy="442200"/>
          </a:xfrm>
          <a:prstGeom prst="ellipse">
            <a:avLst/>
          </a:prstGeom>
          <a:blipFill rotWithShape="1">
            <a:blip r:embed="rId13">
              <a:alphaModFix/>
            </a:blip>
            <a:stretch>
              <a:fillRect b="0" l="-5399" r="0" t="0"/>
            </a:stretch>
          </a:blipFill>
          <a:ln cap="flat" cmpd="sng" w="9525">
            <a:solidFill>
              <a:srgbClr val="E6002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50" name="Google Shape;450;p56"/>
          <p:cNvSpPr/>
          <p:nvPr/>
        </p:nvSpPr>
        <p:spPr>
          <a:xfrm>
            <a:off x="3518500" y="1195213"/>
            <a:ext cx="656700" cy="656700"/>
          </a:xfrm>
          <a:prstGeom prst="ellipse">
            <a:avLst/>
          </a:prstGeom>
          <a:blipFill rotWithShape="1">
            <a:blip r:embed="rId1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69" name="Google Shape;469;p56"/>
          <p:cNvCxnSpPr>
            <a:stCxn id="454" idx="6"/>
            <a:endCxn id="450" idx="2"/>
          </p:cNvCxnSpPr>
          <p:nvPr/>
        </p:nvCxnSpPr>
        <p:spPr>
          <a:xfrm flipH="1" rot="10800000">
            <a:off x="748987" y="1523672"/>
            <a:ext cx="2769600" cy="589800"/>
          </a:xfrm>
          <a:prstGeom prst="straightConnector1">
            <a:avLst/>
          </a:prstGeom>
          <a:noFill/>
          <a:ln cap="flat" cmpd="sng" w="12700">
            <a:solidFill>
              <a:srgbClr val="FAC402"/>
            </a:solidFill>
            <a:prstDash val="solid"/>
            <a:miter lim="800000"/>
            <a:headEnd len="sm" w="sm" type="none"/>
            <a:tailEnd len="sm" w="sm" type="none"/>
          </a:ln>
        </p:spPr>
      </p:cxnSp>
      <p:sp>
        <p:nvSpPr>
          <p:cNvPr id="470" name="Google Shape;470;p56"/>
          <p:cNvSpPr/>
          <p:nvPr/>
        </p:nvSpPr>
        <p:spPr>
          <a:xfrm>
            <a:off x="1730947" y="1602991"/>
            <a:ext cx="442200" cy="442200"/>
          </a:xfrm>
          <a:prstGeom prst="ellipse">
            <a:avLst/>
          </a:prstGeom>
          <a:blipFill rotWithShape="1">
            <a:blip r:embed="rId15">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1" name="Google Shape;471;p56"/>
          <p:cNvSpPr/>
          <p:nvPr/>
        </p:nvSpPr>
        <p:spPr>
          <a:xfrm>
            <a:off x="2130317" y="2064486"/>
            <a:ext cx="442200" cy="442200"/>
          </a:xfrm>
          <a:prstGeom prst="ellipse">
            <a:avLst/>
          </a:prstGeom>
          <a:blipFill rotWithShape="1">
            <a:blip r:embed="rId16">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2" name="Google Shape;472;p56"/>
          <p:cNvSpPr/>
          <p:nvPr/>
        </p:nvSpPr>
        <p:spPr>
          <a:xfrm>
            <a:off x="2829973" y="1982063"/>
            <a:ext cx="442200" cy="442200"/>
          </a:xfrm>
          <a:prstGeom prst="ellipse">
            <a:avLst/>
          </a:prstGeom>
          <a:blipFill rotWithShape="1">
            <a:blip r:embed="rId17">
              <a:alphaModFix/>
            </a:blip>
            <a:stretch>
              <a:fillRect b="0" l="-8109" r="0" t="0"/>
            </a:stretch>
          </a:blipFill>
          <a:ln cap="flat" cmpd="sng" w="9525">
            <a:solidFill>
              <a:srgbClr val="FAC40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3" name="Google Shape;473;p56"/>
          <p:cNvSpPr txBox="1"/>
          <p:nvPr/>
        </p:nvSpPr>
        <p:spPr>
          <a:xfrm rot="5400000">
            <a:off x="3633932" y="2146114"/>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sp>
        <p:nvSpPr>
          <p:cNvPr id="474" name="Google Shape;474;p56"/>
          <p:cNvSpPr/>
          <p:nvPr/>
        </p:nvSpPr>
        <p:spPr>
          <a:xfrm>
            <a:off x="6168045" y="4029932"/>
            <a:ext cx="656700" cy="656700"/>
          </a:xfrm>
          <a:prstGeom prst="ellipse">
            <a:avLst/>
          </a:prstGeom>
          <a:blipFill rotWithShape="1">
            <a:blip r:embed="rId1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5" name="Google Shape;475;p56"/>
          <p:cNvSpPr/>
          <p:nvPr/>
        </p:nvSpPr>
        <p:spPr>
          <a:xfrm>
            <a:off x="6168045" y="3107365"/>
            <a:ext cx="656700" cy="656700"/>
          </a:xfrm>
          <a:prstGeom prst="ellipse">
            <a:avLst/>
          </a:prstGeom>
          <a:blipFill rotWithShape="1">
            <a:blip r:embed="rId1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6" name="Google Shape;476;p56"/>
          <p:cNvSpPr/>
          <p:nvPr/>
        </p:nvSpPr>
        <p:spPr>
          <a:xfrm>
            <a:off x="6168045" y="1204594"/>
            <a:ext cx="656700" cy="656700"/>
          </a:xfrm>
          <a:prstGeom prst="ellipse">
            <a:avLst/>
          </a:prstGeom>
          <a:blipFill rotWithShape="1">
            <a:blip r:embed="rId2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77" name="Google Shape;477;p56"/>
          <p:cNvSpPr txBox="1"/>
          <p:nvPr/>
        </p:nvSpPr>
        <p:spPr>
          <a:xfrm rot="5400000">
            <a:off x="6283477" y="2155495"/>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cxnSp>
        <p:nvCxnSpPr>
          <p:cNvPr id="478" name="Google Shape;478;p56"/>
          <p:cNvCxnSpPr>
            <a:stCxn id="450" idx="6"/>
            <a:endCxn id="476" idx="2"/>
          </p:cNvCxnSpPr>
          <p:nvPr/>
        </p:nvCxnSpPr>
        <p:spPr>
          <a:xfrm>
            <a:off x="4175200" y="1523563"/>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79" name="Google Shape;479;p56"/>
          <p:cNvCxnSpPr>
            <a:stCxn id="450" idx="6"/>
            <a:endCxn id="475" idx="2"/>
          </p:cNvCxnSpPr>
          <p:nvPr/>
        </p:nvCxnSpPr>
        <p:spPr>
          <a:xfrm>
            <a:off x="4175200" y="1523563"/>
            <a:ext cx="1992900" cy="1912200"/>
          </a:xfrm>
          <a:prstGeom prst="straightConnector1">
            <a:avLst/>
          </a:prstGeom>
          <a:noFill/>
          <a:ln cap="flat" cmpd="sng" w="12700">
            <a:solidFill>
              <a:srgbClr val="33536D"/>
            </a:solidFill>
            <a:prstDash val="solid"/>
            <a:miter lim="800000"/>
            <a:headEnd len="sm" w="sm" type="none"/>
            <a:tailEnd len="sm" w="sm" type="none"/>
          </a:ln>
        </p:spPr>
      </p:cxnSp>
      <p:cxnSp>
        <p:nvCxnSpPr>
          <p:cNvPr id="480" name="Google Shape;480;p56"/>
          <p:cNvCxnSpPr>
            <a:stCxn id="450" idx="6"/>
            <a:endCxn id="474" idx="2"/>
          </p:cNvCxnSpPr>
          <p:nvPr/>
        </p:nvCxnSpPr>
        <p:spPr>
          <a:xfrm>
            <a:off x="4175200" y="1523563"/>
            <a:ext cx="1992900" cy="2834700"/>
          </a:xfrm>
          <a:prstGeom prst="straightConnector1">
            <a:avLst/>
          </a:prstGeom>
          <a:noFill/>
          <a:ln cap="flat" cmpd="sng" w="12700">
            <a:solidFill>
              <a:srgbClr val="33536D"/>
            </a:solidFill>
            <a:prstDash val="solid"/>
            <a:miter lim="800000"/>
            <a:headEnd len="sm" w="sm" type="none"/>
            <a:tailEnd len="sm" w="sm" type="none"/>
          </a:ln>
        </p:spPr>
      </p:cxnSp>
      <p:cxnSp>
        <p:nvCxnSpPr>
          <p:cNvPr id="481" name="Google Shape;481;p56"/>
          <p:cNvCxnSpPr>
            <a:stCxn id="462" idx="6"/>
            <a:endCxn id="476" idx="2"/>
          </p:cNvCxnSpPr>
          <p:nvPr/>
        </p:nvCxnSpPr>
        <p:spPr>
          <a:xfrm flipH="1" rot="10800000">
            <a:off x="4175200" y="1533034"/>
            <a:ext cx="1992900" cy="1893300"/>
          </a:xfrm>
          <a:prstGeom prst="straightConnector1">
            <a:avLst/>
          </a:prstGeom>
          <a:noFill/>
          <a:ln cap="flat" cmpd="sng" w="12700">
            <a:solidFill>
              <a:srgbClr val="33536D"/>
            </a:solidFill>
            <a:prstDash val="solid"/>
            <a:miter lim="800000"/>
            <a:headEnd len="sm" w="sm" type="none"/>
            <a:tailEnd len="sm" w="sm" type="none"/>
          </a:ln>
        </p:spPr>
      </p:cxnSp>
      <p:cxnSp>
        <p:nvCxnSpPr>
          <p:cNvPr id="482" name="Google Shape;482;p56"/>
          <p:cNvCxnSpPr>
            <a:stCxn id="455" idx="6"/>
            <a:endCxn id="474" idx="2"/>
          </p:cNvCxnSpPr>
          <p:nvPr/>
        </p:nvCxnSpPr>
        <p:spPr>
          <a:xfrm>
            <a:off x="4175200" y="4348901"/>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83" name="Google Shape;483;p56"/>
          <p:cNvCxnSpPr>
            <a:stCxn id="462" idx="6"/>
            <a:endCxn id="474" idx="2"/>
          </p:cNvCxnSpPr>
          <p:nvPr/>
        </p:nvCxnSpPr>
        <p:spPr>
          <a:xfrm>
            <a:off x="4175200" y="3426334"/>
            <a:ext cx="1992900" cy="931800"/>
          </a:xfrm>
          <a:prstGeom prst="straightConnector1">
            <a:avLst/>
          </a:prstGeom>
          <a:noFill/>
          <a:ln cap="flat" cmpd="sng" w="12700">
            <a:solidFill>
              <a:srgbClr val="33536D"/>
            </a:solidFill>
            <a:prstDash val="solid"/>
            <a:miter lim="800000"/>
            <a:headEnd len="sm" w="sm" type="none"/>
            <a:tailEnd len="sm" w="sm" type="none"/>
          </a:ln>
        </p:spPr>
      </p:cxnSp>
      <p:cxnSp>
        <p:nvCxnSpPr>
          <p:cNvPr id="484" name="Google Shape;484;p56"/>
          <p:cNvCxnSpPr>
            <a:stCxn id="455" idx="6"/>
            <a:endCxn id="475" idx="2"/>
          </p:cNvCxnSpPr>
          <p:nvPr/>
        </p:nvCxnSpPr>
        <p:spPr>
          <a:xfrm flipH="1" rot="10800000">
            <a:off x="4175200" y="3435701"/>
            <a:ext cx="1992900" cy="913200"/>
          </a:xfrm>
          <a:prstGeom prst="straightConnector1">
            <a:avLst/>
          </a:prstGeom>
          <a:noFill/>
          <a:ln cap="flat" cmpd="sng" w="12700">
            <a:solidFill>
              <a:srgbClr val="33536D"/>
            </a:solidFill>
            <a:prstDash val="solid"/>
            <a:miter lim="800000"/>
            <a:headEnd len="sm" w="sm" type="none"/>
            <a:tailEnd len="sm" w="sm" type="none"/>
          </a:ln>
        </p:spPr>
      </p:cxnSp>
      <p:cxnSp>
        <p:nvCxnSpPr>
          <p:cNvPr id="485" name="Google Shape;485;p56"/>
          <p:cNvCxnSpPr>
            <a:stCxn id="462" idx="6"/>
            <a:endCxn id="475" idx="2"/>
          </p:cNvCxnSpPr>
          <p:nvPr/>
        </p:nvCxnSpPr>
        <p:spPr>
          <a:xfrm>
            <a:off x="4175200" y="3426334"/>
            <a:ext cx="1992900" cy="9300"/>
          </a:xfrm>
          <a:prstGeom prst="straightConnector1">
            <a:avLst/>
          </a:prstGeom>
          <a:noFill/>
          <a:ln cap="flat" cmpd="sng" w="12700">
            <a:solidFill>
              <a:srgbClr val="33536D"/>
            </a:solidFill>
            <a:prstDash val="solid"/>
            <a:miter lim="800000"/>
            <a:headEnd len="sm" w="sm" type="none"/>
            <a:tailEnd len="sm" w="sm" type="none"/>
          </a:ln>
        </p:spPr>
      </p:cxnSp>
      <p:cxnSp>
        <p:nvCxnSpPr>
          <p:cNvPr id="486" name="Google Shape;486;p56"/>
          <p:cNvCxnSpPr>
            <a:stCxn id="455" idx="6"/>
            <a:endCxn id="476" idx="2"/>
          </p:cNvCxnSpPr>
          <p:nvPr/>
        </p:nvCxnSpPr>
        <p:spPr>
          <a:xfrm flipH="1" rot="10800000">
            <a:off x="4175200" y="1532801"/>
            <a:ext cx="1992900" cy="2816100"/>
          </a:xfrm>
          <a:prstGeom prst="straightConnector1">
            <a:avLst/>
          </a:prstGeom>
          <a:noFill/>
          <a:ln cap="flat" cmpd="sng" w="12700">
            <a:solidFill>
              <a:srgbClr val="33536D"/>
            </a:solidFill>
            <a:prstDash val="solid"/>
            <a:miter lim="800000"/>
            <a:headEnd len="sm" w="sm" type="none"/>
            <a:tailEnd len="sm" w="sm" type="none"/>
          </a:ln>
        </p:spPr>
      </p:cxnSp>
      <p:sp>
        <p:nvSpPr>
          <p:cNvPr id="487" name="Google Shape;487;p56"/>
          <p:cNvSpPr txBox="1"/>
          <p:nvPr/>
        </p:nvSpPr>
        <p:spPr>
          <a:xfrm>
            <a:off x="6689817" y="2406570"/>
            <a:ext cx="8067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 sz="4800">
                <a:solidFill>
                  <a:srgbClr val="000000"/>
                </a:solidFill>
                <a:latin typeface="Calibri"/>
                <a:ea typeface="Calibri"/>
                <a:cs typeface="Calibri"/>
                <a:sym typeface="Calibri"/>
              </a:rPr>
              <a:t>…</a:t>
            </a:r>
            <a:endParaRPr/>
          </a:p>
        </p:txBody>
      </p:sp>
      <p:sp>
        <p:nvSpPr>
          <p:cNvPr id="488" name="Google Shape;488;p56"/>
          <p:cNvSpPr/>
          <p:nvPr/>
        </p:nvSpPr>
        <p:spPr>
          <a:xfrm>
            <a:off x="7392552" y="4020551"/>
            <a:ext cx="656700" cy="656700"/>
          </a:xfrm>
          <a:prstGeom prst="ellipse">
            <a:avLst/>
          </a:prstGeom>
          <a:blipFill rotWithShape="1">
            <a:blip r:embed="rId2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89" name="Google Shape;489;p56"/>
          <p:cNvSpPr/>
          <p:nvPr/>
        </p:nvSpPr>
        <p:spPr>
          <a:xfrm>
            <a:off x="7392552" y="3097984"/>
            <a:ext cx="656700" cy="656700"/>
          </a:xfrm>
          <a:prstGeom prst="ellipse">
            <a:avLst/>
          </a:prstGeom>
          <a:blipFill rotWithShape="1">
            <a:blip r:embed="rId2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90" name="Google Shape;490;p56"/>
          <p:cNvSpPr/>
          <p:nvPr/>
        </p:nvSpPr>
        <p:spPr>
          <a:xfrm>
            <a:off x="7392552" y="1195213"/>
            <a:ext cx="656700" cy="656700"/>
          </a:xfrm>
          <a:prstGeom prst="ellipse">
            <a:avLst/>
          </a:prstGeom>
          <a:blipFill rotWithShape="1">
            <a:blip r:embed="rId2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cxnSp>
        <p:nvCxnSpPr>
          <p:cNvPr id="491" name="Google Shape;491;p56"/>
          <p:cNvCxnSpPr>
            <a:stCxn id="490" idx="6"/>
            <a:endCxn id="492" idx="2"/>
          </p:cNvCxnSpPr>
          <p:nvPr/>
        </p:nvCxnSpPr>
        <p:spPr>
          <a:xfrm>
            <a:off x="8049252" y="1523563"/>
            <a:ext cx="340800" cy="1501200"/>
          </a:xfrm>
          <a:prstGeom prst="straightConnector1">
            <a:avLst/>
          </a:prstGeom>
          <a:noFill/>
          <a:ln cap="flat" cmpd="sng" w="12700">
            <a:solidFill>
              <a:srgbClr val="33536D"/>
            </a:solidFill>
            <a:prstDash val="solid"/>
            <a:miter lim="800000"/>
            <a:headEnd len="sm" w="sm" type="none"/>
            <a:tailEnd len="sm" w="sm" type="none"/>
          </a:ln>
        </p:spPr>
      </p:cxnSp>
      <p:cxnSp>
        <p:nvCxnSpPr>
          <p:cNvPr id="493" name="Google Shape;493;p56"/>
          <p:cNvCxnSpPr>
            <a:stCxn id="488" idx="6"/>
            <a:endCxn id="492" idx="2"/>
          </p:cNvCxnSpPr>
          <p:nvPr/>
        </p:nvCxnSpPr>
        <p:spPr>
          <a:xfrm flipH="1" rot="10800000">
            <a:off x="8049252" y="3025001"/>
            <a:ext cx="340800" cy="1323900"/>
          </a:xfrm>
          <a:prstGeom prst="straightConnector1">
            <a:avLst/>
          </a:prstGeom>
          <a:noFill/>
          <a:ln cap="flat" cmpd="sng" w="12700">
            <a:solidFill>
              <a:srgbClr val="33536D"/>
            </a:solidFill>
            <a:prstDash val="solid"/>
            <a:miter lim="800000"/>
            <a:headEnd len="sm" w="sm" type="none"/>
            <a:tailEnd len="sm" w="sm" type="none"/>
          </a:ln>
        </p:spPr>
      </p:cxnSp>
      <p:cxnSp>
        <p:nvCxnSpPr>
          <p:cNvPr id="494" name="Google Shape;494;p56"/>
          <p:cNvCxnSpPr>
            <a:stCxn id="489" idx="6"/>
            <a:endCxn id="492" idx="2"/>
          </p:cNvCxnSpPr>
          <p:nvPr/>
        </p:nvCxnSpPr>
        <p:spPr>
          <a:xfrm flipH="1" rot="10800000">
            <a:off x="8049252" y="3024934"/>
            <a:ext cx="340800" cy="401400"/>
          </a:xfrm>
          <a:prstGeom prst="straightConnector1">
            <a:avLst/>
          </a:prstGeom>
          <a:noFill/>
          <a:ln cap="flat" cmpd="sng" w="12700">
            <a:solidFill>
              <a:srgbClr val="33536D"/>
            </a:solidFill>
            <a:prstDash val="solid"/>
            <a:miter lim="800000"/>
            <a:headEnd len="sm" w="sm" type="none"/>
            <a:tailEnd len="sm" w="sm" type="none"/>
          </a:ln>
        </p:spPr>
      </p:cxnSp>
      <p:sp>
        <p:nvSpPr>
          <p:cNvPr id="492" name="Google Shape;492;p56"/>
          <p:cNvSpPr/>
          <p:nvPr/>
        </p:nvSpPr>
        <p:spPr>
          <a:xfrm>
            <a:off x="8390180" y="2696516"/>
            <a:ext cx="656700" cy="656700"/>
          </a:xfrm>
          <a:prstGeom prst="ellipse">
            <a:avLst/>
          </a:prstGeom>
          <a:blipFill rotWithShape="1">
            <a:blip r:embed="rId2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 sz="1800">
                <a:latin typeface="Calibri"/>
                <a:ea typeface="Calibri"/>
                <a:cs typeface="Calibri"/>
                <a:sym typeface="Calibri"/>
              </a:rPr>
              <a:t> </a:t>
            </a:r>
            <a:endParaRPr/>
          </a:p>
        </p:txBody>
      </p:sp>
      <p:sp>
        <p:nvSpPr>
          <p:cNvPr id="495" name="Google Shape;495;p56"/>
          <p:cNvSpPr/>
          <p:nvPr/>
        </p:nvSpPr>
        <p:spPr>
          <a:xfrm>
            <a:off x="6007050" y="394475"/>
            <a:ext cx="2311500" cy="36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Final output after k layers</a:t>
            </a:r>
            <a:endParaRPr>
              <a:latin typeface="Raleway"/>
              <a:ea typeface="Raleway"/>
              <a:cs typeface="Raleway"/>
              <a:sym typeface="Raleway"/>
            </a:endParaRPr>
          </a:p>
        </p:txBody>
      </p:sp>
      <p:cxnSp>
        <p:nvCxnSpPr>
          <p:cNvPr id="496" name="Google Shape;496;p56"/>
          <p:cNvCxnSpPr>
            <a:stCxn id="495" idx="3"/>
          </p:cNvCxnSpPr>
          <p:nvPr/>
        </p:nvCxnSpPr>
        <p:spPr>
          <a:xfrm>
            <a:off x="8318550" y="579125"/>
            <a:ext cx="393600" cy="1833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What are our features in the case of images?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fr"/>
              <a:t>Pixels!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A picture containing text, grass, screenshot&#10;&#10;Description automatically generated" id="159" name="Google Shape;159;p40"/>
          <p:cNvPicPr preferRelativeResize="0"/>
          <p:nvPr>
            <p:ph idx="4294967295" type="body"/>
          </p:nvPr>
        </p:nvPicPr>
        <p:blipFill rotWithShape="1">
          <a:blip r:embed="rId3">
            <a:alphaModFix/>
          </a:blip>
          <a:srcRect b="0" l="0" r="0" t="0"/>
          <a:stretch/>
        </p:blipFill>
        <p:spPr>
          <a:xfrm>
            <a:off x="1463194" y="983456"/>
            <a:ext cx="5909100" cy="3766200"/>
          </a:xfrm>
          <a:prstGeom prst="rect">
            <a:avLst/>
          </a:prstGeom>
          <a:noFill/>
          <a:ln>
            <a:noFill/>
          </a:ln>
        </p:spPr>
      </p:pic>
      <p:sp>
        <p:nvSpPr>
          <p:cNvPr id="160" name="Google Shape;160;p40"/>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Classical Computer Vision tasks with NN</a:t>
            </a:r>
            <a:endParaRPr/>
          </a:p>
        </p:txBody>
      </p:sp>
      <p:sp>
        <p:nvSpPr>
          <p:cNvPr id="161" name="Google Shape;161;p40"/>
          <p:cNvSpPr txBox="1"/>
          <p:nvPr/>
        </p:nvSpPr>
        <p:spPr>
          <a:xfrm>
            <a:off x="1607023" y="2571750"/>
            <a:ext cx="2569200" cy="2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fr" sz="1400" u="none" cap="none" strike="noStrike">
                <a:solidFill>
                  <a:schemeClr val="dk1"/>
                </a:solidFill>
                <a:latin typeface="Raleway"/>
                <a:ea typeface="Raleway"/>
                <a:cs typeface="Raleway"/>
                <a:sym typeface="Raleway"/>
              </a:rPr>
              <a:t>Classification</a:t>
            </a:r>
            <a:endParaRPr sz="1100"/>
          </a:p>
        </p:txBody>
      </p:sp>
      <p:sp>
        <p:nvSpPr>
          <p:cNvPr id="162" name="Google Shape;162;p40"/>
          <p:cNvSpPr txBox="1"/>
          <p:nvPr/>
        </p:nvSpPr>
        <p:spPr>
          <a:xfrm>
            <a:off x="4572000" y="2571750"/>
            <a:ext cx="2569200" cy="2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fr" sz="1400" u="none" cap="none" strike="noStrike">
                <a:solidFill>
                  <a:schemeClr val="dk1"/>
                </a:solidFill>
                <a:latin typeface="Raleway"/>
                <a:ea typeface="Raleway"/>
                <a:cs typeface="Raleway"/>
                <a:sym typeface="Raleway"/>
              </a:rPr>
              <a:t>Object detection</a:t>
            </a:r>
            <a:endParaRPr sz="1100"/>
          </a:p>
        </p:txBody>
      </p:sp>
      <p:sp>
        <p:nvSpPr>
          <p:cNvPr id="163" name="Google Shape;163;p40"/>
          <p:cNvSpPr txBox="1"/>
          <p:nvPr/>
        </p:nvSpPr>
        <p:spPr>
          <a:xfrm>
            <a:off x="1607023" y="4467733"/>
            <a:ext cx="2569200" cy="2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1" lang="fr" sz="1400" u="none" cap="none" strike="noStrike">
                <a:solidFill>
                  <a:schemeClr val="dk1"/>
                </a:solidFill>
                <a:latin typeface="Raleway"/>
                <a:ea typeface="Raleway"/>
                <a:cs typeface="Raleway"/>
                <a:sym typeface="Raleway"/>
              </a:rPr>
              <a:t>Semantic</a:t>
            </a:r>
            <a:r>
              <a:rPr b="0" i="0" lang="fr" sz="1400" u="none" cap="none" strike="noStrike">
                <a:solidFill>
                  <a:schemeClr val="dk1"/>
                </a:solidFill>
                <a:latin typeface="Raleway"/>
                <a:ea typeface="Raleway"/>
                <a:cs typeface="Raleway"/>
                <a:sym typeface="Raleway"/>
              </a:rPr>
              <a:t> segmentation</a:t>
            </a:r>
            <a:endParaRPr sz="1100"/>
          </a:p>
        </p:txBody>
      </p:sp>
      <p:sp>
        <p:nvSpPr>
          <p:cNvPr id="164" name="Google Shape;164;p40"/>
          <p:cNvSpPr txBox="1"/>
          <p:nvPr/>
        </p:nvSpPr>
        <p:spPr>
          <a:xfrm>
            <a:off x="4572000" y="4467733"/>
            <a:ext cx="2569200" cy="2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1" lang="fr" sz="1400" u="none" cap="none" strike="noStrike">
                <a:solidFill>
                  <a:schemeClr val="dk1"/>
                </a:solidFill>
                <a:latin typeface="Raleway"/>
                <a:ea typeface="Raleway"/>
                <a:cs typeface="Raleway"/>
                <a:sym typeface="Raleway"/>
              </a:rPr>
              <a:t>Instance</a:t>
            </a:r>
            <a:r>
              <a:rPr b="0" i="0" lang="fr" sz="1400" u="none" cap="none" strike="noStrike">
                <a:solidFill>
                  <a:schemeClr val="dk1"/>
                </a:solidFill>
                <a:latin typeface="Raleway"/>
                <a:ea typeface="Raleway"/>
                <a:cs typeface="Raleway"/>
                <a:sym typeface="Raleway"/>
              </a:rPr>
              <a:t> segmentation</a:t>
            </a:r>
            <a:endParaRPr sz="1100"/>
          </a:p>
        </p:txBody>
      </p:sp>
      <p:sp>
        <p:nvSpPr>
          <p:cNvPr id="165" name="Google Shape;165;p40"/>
          <p:cNvSpPr txBox="1"/>
          <p:nvPr/>
        </p:nvSpPr>
        <p:spPr>
          <a:xfrm>
            <a:off x="5921421" y="4848540"/>
            <a:ext cx="3222600" cy="2847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fr" sz="1400" u="none" cap="none" strike="noStrike">
                <a:solidFill>
                  <a:schemeClr val="dk1"/>
                </a:solidFill>
                <a:latin typeface="Raleway"/>
                <a:ea typeface="Raleway"/>
                <a:cs typeface="Raleway"/>
                <a:sym typeface="Raleway"/>
              </a:rPr>
              <a:t>Lin T.-Y. et al. arXiv:1405.0312, 2014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MNIST example: classify 10 numbers</a:t>
            </a:r>
            <a:endParaRPr/>
          </a:p>
        </p:txBody>
      </p:sp>
      <p:pic>
        <p:nvPicPr>
          <p:cNvPr id="507" name="Google Shape;507;p58"/>
          <p:cNvPicPr preferRelativeResize="0"/>
          <p:nvPr/>
        </p:nvPicPr>
        <p:blipFill rotWithShape="1">
          <a:blip r:embed="rId3">
            <a:alphaModFix/>
          </a:blip>
          <a:srcRect b="0" l="0" r="0" t="0"/>
          <a:stretch/>
        </p:blipFill>
        <p:spPr>
          <a:xfrm>
            <a:off x="2648578" y="1268977"/>
            <a:ext cx="3373251" cy="336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9"/>
          <p:cNvPicPr preferRelativeResize="0"/>
          <p:nvPr/>
        </p:nvPicPr>
        <p:blipFill rotWithShape="1">
          <a:blip r:embed="rId3">
            <a:alphaModFix/>
          </a:blip>
          <a:srcRect b="47525" l="25395" r="55701" t="26490"/>
          <a:stretch/>
        </p:blipFill>
        <p:spPr>
          <a:xfrm>
            <a:off x="614606" y="840331"/>
            <a:ext cx="3583593" cy="3520727"/>
          </a:xfrm>
          <a:prstGeom prst="rect">
            <a:avLst/>
          </a:prstGeom>
          <a:noFill/>
          <a:ln>
            <a:noFill/>
          </a:ln>
        </p:spPr>
      </p:pic>
      <p:sp>
        <p:nvSpPr>
          <p:cNvPr id="513" name="Google Shape;513;p59"/>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Linearizing an image</a:t>
            </a:r>
            <a:endParaRPr/>
          </a:p>
        </p:txBody>
      </p:sp>
      <p:pic>
        <p:nvPicPr>
          <p:cNvPr id="514" name="Google Shape;514;p59"/>
          <p:cNvPicPr preferRelativeResize="0"/>
          <p:nvPr/>
        </p:nvPicPr>
        <p:blipFill rotWithShape="1">
          <a:blip r:embed="rId4">
            <a:alphaModFix/>
          </a:blip>
          <a:srcRect b="0" l="0" r="0" t="0"/>
          <a:stretch/>
        </p:blipFill>
        <p:spPr>
          <a:xfrm>
            <a:off x="2214359" y="3472285"/>
            <a:ext cx="13500" cy="81000"/>
          </a:xfrm>
          <a:prstGeom prst="rect">
            <a:avLst/>
          </a:prstGeom>
          <a:noFill/>
          <a:ln>
            <a:noFill/>
          </a:ln>
        </p:spPr>
      </p:pic>
      <p:graphicFrame>
        <p:nvGraphicFramePr>
          <p:cNvPr id="515" name="Google Shape;515;p59"/>
          <p:cNvGraphicFramePr/>
          <p:nvPr/>
        </p:nvGraphicFramePr>
        <p:xfrm>
          <a:off x="5606235" y="187651"/>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165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28</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44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pSp>
        <p:nvGrpSpPr>
          <p:cNvPr id="516" name="Google Shape;516;p59"/>
          <p:cNvGrpSpPr/>
          <p:nvPr/>
        </p:nvGrpSpPr>
        <p:grpSpPr>
          <a:xfrm>
            <a:off x="829102" y="317395"/>
            <a:ext cx="4777200" cy="1238111"/>
            <a:chOff x="1105469" y="423193"/>
            <a:chExt cx="6369600" cy="1650815"/>
          </a:xfrm>
        </p:grpSpPr>
        <p:pic>
          <p:nvPicPr>
            <p:cNvPr id="517" name="Google Shape;517;p59"/>
            <p:cNvPicPr preferRelativeResize="0"/>
            <p:nvPr/>
          </p:nvPicPr>
          <p:blipFill rotWithShape="1">
            <a:blip r:embed="rId5">
              <a:alphaModFix/>
            </a:blip>
            <a:srcRect b="0" l="0" r="0" t="0"/>
            <a:stretch/>
          </p:blipFill>
          <p:spPr>
            <a:xfrm>
              <a:off x="3843669" y="1981769"/>
              <a:ext cx="11520" cy="10752"/>
            </a:xfrm>
            <a:prstGeom prst="rect">
              <a:avLst/>
            </a:prstGeom>
            <a:noFill/>
            <a:ln cap="flat" cmpd="sng" w="9525">
              <a:solidFill>
                <a:schemeClr val="accent1"/>
              </a:solidFill>
              <a:prstDash val="solid"/>
              <a:round/>
              <a:headEnd len="sm" w="sm" type="none"/>
              <a:tailEnd len="sm" w="sm" type="none"/>
            </a:ln>
          </p:spPr>
        </p:pic>
        <p:cxnSp>
          <p:nvCxnSpPr>
            <p:cNvPr id="518" name="Google Shape;518;p59"/>
            <p:cNvCxnSpPr/>
            <p:nvPr/>
          </p:nvCxnSpPr>
          <p:spPr>
            <a:xfrm flipH="1" rot="10800000">
              <a:off x="1105469" y="423193"/>
              <a:ext cx="6369600" cy="11463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19" name="Google Shape;519;p59"/>
            <p:cNvCxnSpPr/>
            <p:nvPr/>
          </p:nvCxnSpPr>
          <p:spPr>
            <a:xfrm flipH="1" rot="10800000">
              <a:off x="2183642" y="809893"/>
              <a:ext cx="5291400" cy="7596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20" name="Google Shape;520;p59"/>
            <p:cNvCxnSpPr/>
            <p:nvPr/>
          </p:nvCxnSpPr>
          <p:spPr>
            <a:xfrm flipH="1" rot="10800000">
              <a:off x="3249331" y="1251975"/>
              <a:ext cx="4225500" cy="3798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21" name="Google Shape;521;p59"/>
            <p:cNvCxnSpPr/>
            <p:nvPr/>
          </p:nvCxnSpPr>
          <p:spPr>
            <a:xfrm flipH="1" rot="10800000">
              <a:off x="4290224" y="1631681"/>
              <a:ext cx="3184800" cy="588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22" name="Google Shape;522;p59"/>
            <p:cNvCxnSpPr/>
            <p:nvPr/>
          </p:nvCxnSpPr>
          <p:spPr>
            <a:xfrm>
              <a:off x="5117910" y="1821708"/>
              <a:ext cx="2357100" cy="252300"/>
            </a:xfrm>
            <a:prstGeom prst="straightConnector1">
              <a:avLst/>
            </a:prstGeom>
            <a:noFill/>
            <a:ln cap="flat" cmpd="sng" w="12700">
              <a:solidFill>
                <a:schemeClr val="accent1"/>
              </a:solidFill>
              <a:prstDash val="solid"/>
              <a:miter lim="800000"/>
              <a:headEnd len="sm" w="sm" type="none"/>
              <a:tailEnd len="med" w="med" type="triangle"/>
            </a:ln>
          </p:spPr>
        </p:cxnSp>
      </p:grpSp>
      <p:sp>
        <p:nvSpPr>
          <p:cNvPr id="523" name="Google Shape;523;p59"/>
          <p:cNvSpPr txBox="1"/>
          <p:nvPr/>
        </p:nvSpPr>
        <p:spPr>
          <a:xfrm>
            <a:off x="5171325" y="1966631"/>
            <a:ext cx="3750300" cy="2851500"/>
          </a:xfrm>
          <a:prstGeom prst="rect">
            <a:avLst/>
          </a:prstGeom>
          <a:noFill/>
          <a:ln>
            <a:noFill/>
          </a:ln>
        </p:spPr>
        <p:txBody>
          <a:bodyPr anchorCtr="0" anchor="t" bIns="68575" lIns="68575" spcFirstLastPara="1" rIns="68575" wrap="square" tIns="68575">
            <a:noAutofit/>
          </a:bodyPr>
          <a:lstStyle/>
          <a:p>
            <a:pPr indent="0" lvl="0" marL="0" rtl="0" algn="l">
              <a:lnSpc>
                <a:spcPct val="120000"/>
              </a:lnSpc>
              <a:spcBef>
                <a:spcPts val="800"/>
              </a:spcBef>
              <a:spcAft>
                <a:spcPts val="0"/>
              </a:spcAft>
              <a:buClr>
                <a:schemeClr val="dk1"/>
              </a:buClr>
              <a:buSzPts val="800"/>
              <a:buFont typeface="Arial"/>
              <a:buNone/>
            </a:pPr>
            <a:r>
              <a:rPr lang="fr" sz="1800">
                <a:solidFill>
                  <a:schemeClr val="dk1"/>
                </a:solidFill>
                <a:latin typeface="Raleway"/>
                <a:ea typeface="Raleway"/>
                <a:cs typeface="Raleway"/>
                <a:sym typeface="Raleway"/>
              </a:rPr>
              <a:t>The </a:t>
            </a:r>
            <a:r>
              <a:rPr b="1" lang="fr" sz="1800">
                <a:solidFill>
                  <a:schemeClr val="dk1"/>
                </a:solidFill>
              </a:rPr>
              <a:t>x</a:t>
            </a:r>
            <a:r>
              <a:rPr b="1" baseline="-25000" lang="fr" sz="1800">
                <a:solidFill>
                  <a:schemeClr val="dk1"/>
                </a:solidFill>
              </a:rPr>
              <a:t>i</a:t>
            </a:r>
            <a:r>
              <a:rPr lang="fr" sz="1800">
                <a:solidFill>
                  <a:schemeClr val="dk1"/>
                </a:solidFill>
                <a:latin typeface="Raleway"/>
                <a:ea typeface="Raleway"/>
                <a:cs typeface="Raleway"/>
                <a:sym typeface="Raleway"/>
              </a:rPr>
              <a:t> inputs are just a list of numbers (unlike an image which is a 2D list of numbers).</a:t>
            </a:r>
            <a:endParaRPr sz="1800">
              <a:solidFill>
                <a:schemeClr val="dk1"/>
              </a:solidFill>
              <a:latin typeface="Raleway"/>
              <a:ea typeface="Raleway"/>
              <a:cs typeface="Raleway"/>
              <a:sym typeface="Raleway"/>
            </a:endParaRPr>
          </a:p>
          <a:p>
            <a:pPr indent="0" lvl="0" marL="0" rtl="0" algn="l">
              <a:lnSpc>
                <a:spcPct val="120000"/>
              </a:lnSpc>
              <a:spcBef>
                <a:spcPts val="800"/>
              </a:spcBef>
              <a:spcAft>
                <a:spcPts val="0"/>
              </a:spcAft>
              <a:buClr>
                <a:schemeClr val="dk1"/>
              </a:buClr>
              <a:buSzPts val="800"/>
              <a:buFont typeface="Arial"/>
              <a:buNone/>
            </a:pPr>
            <a:r>
              <a:rPr lang="fr" sz="1800">
                <a:solidFill>
                  <a:schemeClr val="dk1"/>
                </a:solidFill>
                <a:latin typeface="Raleway"/>
                <a:ea typeface="Raleway"/>
                <a:cs typeface="Raleway"/>
                <a:sym typeface="Raleway"/>
              </a:rPr>
              <a:t>In order to pass an image as input, we can ”flatten” or “unwrap” the image. </a:t>
            </a:r>
            <a:endParaRPr sz="18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0"/>
          <p:cNvPicPr preferRelativeResize="0"/>
          <p:nvPr/>
        </p:nvPicPr>
        <p:blipFill rotWithShape="1">
          <a:blip r:embed="rId3">
            <a:alphaModFix/>
          </a:blip>
          <a:srcRect b="47525" l="25395" r="55701" t="26490"/>
          <a:stretch/>
        </p:blipFill>
        <p:spPr>
          <a:xfrm>
            <a:off x="614606" y="840331"/>
            <a:ext cx="3583593" cy="3520727"/>
          </a:xfrm>
          <a:prstGeom prst="rect">
            <a:avLst/>
          </a:prstGeom>
          <a:noFill/>
          <a:ln>
            <a:noFill/>
          </a:ln>
        </p:spPr>
      </p:pic>
      <p:sp>
        <p:nvSpPr>
          <p:cNvPr id="529" name="Google Shape;529;p60"/>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Linearizing an image</a:t>
            </a:r>
            <a:endParaRPr/>
          </a:p>
        </p:txBody>
      </p:sp>
      <p:pic>
        <p:nvPicPr>
          <p:cNvPr id="530" name="Google Shape;530;p60"/>
          <p:cNvPicPr preferRelativeResize="0"/>
          <p:nvPr/>
        </p:nvPicPr>
        <p:blipFill rotWithShape="1">
          <a:blip r:embed="rId4">
            <a:alphaModFix/>
          </a:blip>
          <a:srcRect b="0" l="0" r="0" t="0"/>
          <a:stretch/>
        </p:blipFill>
        <p:spPr>
          <a:xfrm>
            <a:off x="2214359" y="3472285"/>
            <a:ext cx="13500" cy="81000"/>
          </a:xfrm>
          <a:prstGeom prst="rect">
            <a:avLst/>
          </a:prstGeom>
          <a:noFill/>
          <a:ln cap="flat" cmpd="sng" w="9525">
            <a:solidFill>
              <a:schemeClr val="accent1"/>
            </a:solidFill>
            <a:prstDash val="solid"/>
            <a:round/>
            <a:headEnd len="sm" w="sm" type="none"/>
            <a:tailEnd len="sm" w="sm" type="none"/>
          </a:ln>
        </p:spPr>
      </p:pic>
      <p:pic>
        <p:nvPicPr>
          <p:cNvPr id="531" name="Google Shape;531;p60"/>
          <p:cNvPicPr preferRelativeResize="0"/>
          <p:nvPr/>
        </p:nvPicPr>
        <p:blipFill rotWithShape="1">
          <a:blip r:embed="rId5">
            <a:alphaModFix/>
          </a:blip>
          <a:srcRect b="0" l="0" r="0" t="0"/>
          <a:stretch/>
        </p:blipFill>
        <p:spPr>
          <a:xfrm>
            <a:off x="2878559" y="1481845"/>
            <a:ext cx="17550" cy="17010"/>
          </a:xfrm>
          <a:prstGeom prst="rect">
            <a:avLst/>
          </a:prstGeom>
          <a:noFill/>
          <a:ln cap="flat" cmpd="sng" w="9525">
            <a:solidFill>
              <a:schemeClr val="accent1"/>
            </a:solidFill>
            <a:prstDash val="solid"/>
            <a:round/>
            <a:headEnd len="sm" w="sm" type="none"/>
            <a:tailEnd len="sm" w="sm" type="none"/>
          </a:ln>
        </p:spPr>
      </p:pic>
      <p:graphicFrame>
        <p:nvGraphicFramePr>
          <p:cNvPr id="532" name="Google Shape;532;p60"/>
          <p:cNvGraphicFramePr/>
          <p:nvPr/>
        </p:nvGraphicFramePr>
        <p:xfrm>
          <a:off x="5606235" y="187651"/>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165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28</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44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194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1975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145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80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72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b="0" i="0" lang="fr" sz="900" u="none" cap="none" strike="noStrike">
                          <a:solidFill>
                            <a:srgbClr val="E6002D"/>
                          </a:solidFill>
                          <a:latin typeface="Calibri"/>
                          <a:ea typeface="Calibri"/>
                          <a:cs typeface="Calibri"/>
                          <a:sym typeface="Calibri"/>
                        </a:rPr>
                        <a:t>1</a:t>
                      </a:r>
                      <a:r>
                        <a:rPr lang="fr" sz="900">
                          <a:solidFill>
                            <a:srgbClr val="E6002D"/>
                          </a:solidFill>
                        </a:rPr>
                        <a:t>61</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139</a:t>
                      </a:r>
                      <a:endParaRPr sz="900">
                        <a:solidFill>
                          <a:srgbClr val="E6002D"/>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pSp>
        <p:nvGrpSpPr>
          <p:cNvPr id="533" name="Google Shape;533;p60"/>
          <p:cNvGrpSpPr/>
          <p:nvPr/>
        </p:nvGrpSpPr>
        <p:grpSpPr>
          <a:xfrm>
            <a:off x="716507" y="1750325"/>
            <a:ext cx="4889798" cy="1893530"/>
            <a:chOff x="955343" y="2333767"/>
            <a:chExt cx="6519730" cy="2524706"/>
          </a:xfrm>
        </p:grpSpPr>
        <p:grpSp>
          <p:nvGrpSpPr>
            <p:cNvPr id="534" name="Google Shape;534;p60"/>
            <p:cNvGrpSpPr/>
            <p:nvPr/>
          </p:nvGrpSpPr>
          <p:grpSpPr>
            <a:xfrm>
              <a:off x="955343" y="2333767"/>
              <a:ext cx="6519730" cy="1760066"/>
              <a:chOff x="955343" y="313894"/>
              <a:chExt cx="6519730" cy="1760066"/>
            </a:xfrm>
          </p:grpSpPr>
          <p:pic>
            <p:nvPicPr>
              <p:cNvPr id="535" name="Google Shape;535;p60"/>
              <p:cNvPicPr preferRelativeResize="0"/>
              <p:nvPr/>
            </p:nvPicPr>
            <p:blipFill rotWithShape="1">
              <a:blip r:embed="rId6">
                <a:alphaModFix/>
              </a:blip>
              <a:srcRect b="0" l="0" r="0" t="0"/>
              <a:stretch/>
            </p:blipFill>
            <p:spPr>
              <a:xfrm>
                <a:off x="3843669" y="1981769"/>
                <a:ext cx="11520" cy="10752"/>
              </a:xfrm>
              <a:prstGeom prst="rect">
                <a:avLst/>
              </a:prstGeom>
              <a:noFill/>
              <a:ln cap="flat" cmpd="sng" w="9525">
                <a:solidFill>
                  <a:schemeClr val="accent1"/>
                </a:solidFill>
                <a:prstDash val="solid"/>
                <a:round/>
                <a:headEnd len="sm" w="sm" type="none"/>
                <a:tailEnd len="sm" w="sm" type="none"/>
              </a:ln>
            </p:spPr>
          </p:pic>
          <p:cxnSp>
            <p:nvCxnSpPr>
              <p:cNvPr id="536" name="Google Shape;536;p60"/>
              <p:cNvCxnSpPr/>
              <p:nvPr/>
            </p:nvCxnSpPr>
            <p:spPr>
              <a:xfrm>
                <a:off x="955343" y="313894"/>
                <a:ext cx="6519600" cy="1092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37" name="Google Shape;537;p60"/>
              <p:cNvCxnSpPr/>
              <p:nvPr/>
            </p:nvCxnSpPr>
            <p:spPr>
              <a:xfrm>
                <a:off x="1992573" y="423081"/>
                <a:ext cx="5482500" cy="3867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38" name="Google Shape;538;p60"/>
              <p:cNvCxnSpPr/>
              <p:nvPr/>
            </p:nvCxnSpPr>
            <p:spPr>
              <a:xfrm>
                <a:off x="3220872" y="655088"/>
                <a:ext cx="4254000" cy="5967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39" name="Google Shape;539;p60"/>
              <p:cNvCxnSpPr/>
              <p:nvPr/>
            </p:nvCxnSpPr>
            <p:spPr>
              <a:xfrm>
                <a:off x="3957851" y="833461"/>
                <a:ext cx="3517200" cy="7983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40" name="Google Shape;540;p60"/>
              <p:cNvCxnSpPr/>
              <p:nvPr/>
            </p:nvCxnSpPr>
            <p:spPr>
              <a:xfrm>
                <a:off x="5104263" y="809760"/>
                <a:ext cx="2370600" cy="1264200"/>
              </a:xfrm>
              <a:prstGeom prst="straightConnector1">
                <a:avLst/>
              </a:prstGeom>
              <a:noFill/>
              <a:ln cap="flat" cmpd="sng" w="12700">
                <a:solidFill>
                  <a:schemeClr val="accent1"/>
                </a:solidFill>
                <a:prstDash val="solid"/>
                <a:miter lim="800000"/>
                <a:headEnd len="sm" w="sm" type="none"/>
                <a:tailEnd len="med" w="med" type="triangle"/>
              </a:ln>
            </p:spPr>
          </p:cxnSp>
        </p:grpSp>
        <p:cxnSp>
          <p:nvCxnSpPr>
            <p:cNvPr id="541" name="Google Shape;541;p60"/>
            <p:cNvCxnSpPr/>
            <p:nvPr/>
          </p:nvCxnSpPr>
          <p:spPr>
            <a:xfrm>
              <a:off x="1119116" y="3586219"/>
              <a:ext cx="6355800" cy="828900"/>
            </a:xfrm>
            <a:prstGeom prst="straightConnector1">
              <a:avLst/>
            </a:prstGeom>
            <a:noFill/>
            <a:ln cap="flat" cmpd="sng" w="12700">
              <a:solidFill>
                <a:schemeClr val="accent1"/>
              </a:solidFill>
              <a:prstDash val="solid"/>
              <a:miter lim="800000"/>
              <a:headEnd len="sm" w="sm" type="none"/>
              <a:tailEnd len="med" w="med" type="triangle"/>
            </a:ln>
          </p:spPr>
        </p:cxnSp>
        <p:cxnSp>
          <p:nvCxnSpPr>
            <p:cNvPr id="542" name="Google Shape;542;p60"/>
            <p:cNvCxnSpPr/>
            <p:nvPr/>
          </p:nvCxnSpPr>
          <p:spPr>
            <a:xfrm>
              <a:off x="1992573" y="3821373"/>
              <a:ext cx="5482500" cy="1037100"/>
            </a:xfrm>
            <a:prstGeom prst="straightConnector1">
              <a:avLst/>
            </a:prstGeom>
            <a:noFill/>
            <a:ln cap="flat" cmpd="sng" w="12700">
              <a:solidFill>
                <a:schemeClr val="accent1"/>
              </a:solidFill>
              <a:prstDash val="solid"/>
              <a:miter lim="800000"/>
              <a:headEnd len="sm" w="sm" type="none"/>
              <a:tailEnd len="med" w="med" type="triangle"/>
            </a:ln>
          </p:spPr>
        </p:cxnSp>
      </p:grpSp>
      <p:sp>
        <p:nvSpPr>
          <p:cNvPr id="543" name="Google Shape;543;p60"/>
          <p:cNvSpPr txBox="1"/>
          <p:nvPr/>
        </p:nvSpPr>
        <p:spPr>
          <a:xfrm>
            <a:off x="6737213" y="1966631"/>
            <a:ext cx="2184600" cy="1343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fr" sz="1800">
                <a:solidFill>
                  <a:schemeClr val="dk1"/>
                </a:solidFill>
                <a:latin typeface="Raleway"/>
                <a:ea typeface="Raleway"/>
                <a:cs typeface="Raleway"/>
                <a:sym typeface="Raleway"/>
              </a:rPr>
              <a:t>We append all pixel rows to a long 1D list</a:t>
            </a:r>
            <a:endParaRPr sz="11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Linearizing an image</a:t>
            </a:r>
            <a:endParaRPr/>
          </a:p>
        </p:txBody>
      </p:sp>
      <p:pic>
        <p:nvPicPr>
          <p:cNvPr id="549" name="Google Shape;549;p61"/>
          <p:cNvPicPr preferRelativeResize="0"/>
          <p:nvPr/>
        </p:nvPicPr>
        <p:blipFill rotWithShape="1">
          <a:blip r:embed="rId3">
            <a:alphaModFix/>
          </a:blip>
          <a:srcRect b="0" l="0" r="0" t="0"/>
          <a:stretch/>
        </p:blipFill>
        <p:spPr>
          <a:xfrm>
            <a:off x="2214359" y="3472285"/>
            <a:ext cx="13500" cy="81000"/>
          </a:xfrm>
          <a:prstGeom prst="rect">
            <a:avLst/>
          </a:prstGeom>
          <a:noFill/>
          <a:ln>
            <a:noFill/>
          </a:ln>
        </p:spPr>
      </p:pic>
      <p:pic>
        <p:nvPicPr>
          <p:cNvPr id="550" name="Google Shape;550;p61"/>
          <p:cNvPicPr preferRelativeResize="0"/>
          <p:nvPr/>
        </p:nvPicPr>
        <p:blipFill rotWithShape="1">
          <a:blip r:embed="rId4">
            <a:alphaModFix/>
          </a:blip>
          <a:srcRect b="0" l="0" r="0" t="0"/>
          <a:stretch/>
        </p:blipFill>
        <p:spPr>
          <a:xfrm>
            <a:off x="2878559" y="1481845"/>
            <a:ext cx="17550" cy="17010"/>
          </a:xfrm>
          <a:prstGeom prst="rect">
            <a:avLst/>
          </a:prstGeom>
          <a:noFill/>
          <a:ln>
            <a:noFill/>
          </a:ln>
        </p:spPr>
      </p:pic>
      <p:graphicFrame>
        <p:nvGraphicFramePr>
          <p:cNvPr id="551" name="Google Shape;551;p61"/>
          <p:cNvGraphicFramePr/>
          <p:nvPr/>
        </p:nvGraphicFramePr>
        <p:xfrm>
          <a:off x="5606235" y="187651"/>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165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28</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44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194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1975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145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80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72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b="0" i="0" lang="fr" sz="900" u="none" cap="none" strike="noStrike">
                          <a:solidFill>
                            <a:srgbClr val="E6002D"/>
                          </a:solidFill>
                          <a:latin typeface="Calibri"/>
                          <a:ea typeface="Calibri"/>
                          <a:cs typeface="Calibri"/>
                          <a:sym typeface="Calibri"/>
                        </a:rPr>
                        <a:t>1</a:t>
                      </a:r>
                      <a:r>
                        <a:rPr lang="fr" sz="900">
                          <a:solidFill>
                            <a:srgbClr val="E6002D"/>
                          </a:solidFill>
                        </a:rPr>
                        <a:t>61</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139</a:t>
                      </a:r>
                      <a:endParaRPr sz="900">
                        <a:solidFill>
                          <a:srgbClr val="E6002D"/>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552" name="Google Shape;552;p61"/>
          <p:cNvGraphicFramePr/>
          <p:nvPr/>
        </p:nvGraphicFramePr>
        <p:xfrm>
          <a:off x="5606235" y="4181330"/>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45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39</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33</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53" name="Google Shape;553;p61"/>
          <p:cNvSpPr txBox="1"/>
          <p:nvPr/>
        </p:nvSpPr>
        <p:spPr>
          <a:xfrm>
            <a:off x="6458803" y="2086670"/>
            <a:ext cx="25488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We have now one long list of numbers which are our input features!</a:t>
            </a:r>
            <a:endParaRPr sz="1100"/>
          </a:p>
        </p:txBody>
      </p:sp>
      <p:pic>
        <p:nvPicPr>
          <p:cNvPr id="554" name="Google Shape;554;p61"/>
          <p:cNvPicPr preferRelativeResize="0"/>
          <p:nvPr/>
        </p:nvPicPr>
        <p:blipFill rotWithShape="1">
          <a:blip r:embed="rId5">
            <a:alphaModFix/>
          </a:blip>
          <a:srcRect b="47525" l="25395" r="55701" t="26490"/>
          <a:stretch/>
        </p:blipFill>
        <p:spPr>
          <a:xfrm>
            <a:off x="614606" y="840331"/>
            <a:ext cx="3583593" cy="3520727"/>
          </a:xfrm>
          <a:prstGeom prst="rect">
            <a:avLst/>
          </a:prstGeom>
          <a:noFill/>
          <a:ln>
            <a:noFill/>
          </a:ln>
        </p:spPr>
      </p:pic>
      <p:sp>
        <p:nvSpPr>
          <p:cNvPr id="555" name="Google Shape;555;p61"/>
          <p:cNvSpPr txBox="1"/>
          <p:nvPr/>
        </p:nvSpPr>
        <p:spPr>
          <a:xfrm rot="-5400000">
            <a:off x="5372456" y="3704400"/>
            <a:ext cx="5577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700">
                <a:solidFill>
                  <a:schemeClr val="accent1"/>
                </a:solidFill>
                <a:latin typeface="Calibri"/>
                <a:ea typeface="Calibri"/>
                <a:cs typeface="Calibri"/>
                <a:sym typeface="Calibri"/>
              </a:rPr>
              <a:t>…</a:t>
            </a:r>
            <a:endParaRPr sz="27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 real MNIST image</a:t>
            </a:r>
            <a:endParaRPr/>
          </a:p>
        </p:txBody>
      </p:sp>
      <p:pic>
        <p:nvPicPr>
          <p:cNvPr id="561" name="Google Shape;561;p62"/>
          <p:cNvPicPr preferRelativeResize="0"/>
          <p:nvPr/>
        </p:nvPicPr>
        <p:blipFill rotWithShape="1">
          <a:blip r:embed="rId3">
            <a:alphaModFix/>
          </a:blip>
          <a:srcRect b="21264" l="0" r="0" t="15203"/>
          <a:stretch/>
        </p:blipFill>
        <p:spPr>
          <a:xfrm>
            <a:off x="956375" y="789125"/>
            <a:ext cx="7231250" cy="4309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3"/>
          <p:cNvSpPr/>
          <p:nvPr/>
        </p:nvSpPr>
        <p:spPr>
          <a:xfrm>
            <a:off x="3897623" y="1396937"/>
            <a:ext cx="135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7" name="Google Shape;567;p63"/>
          <p:cNvSpPr/>
          <p:nvPr/>
        </p:nvSpPr>
        <p:spPr>
          <a:xfrm>
            <a:off x="1340419" y="1399346"/>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568" name="Google Shape;568;p63"/>
          <p:cNvCxnSpPr>
            <a:endCxn id="569" idx="2"/>
          </p:cNvCxnSpPr>
          <p:nvPr/>
        </p:nvCxnSpPr>
        <p:spPr>
          <a:xfrm flipH="1" rot="10800000">
            <a:off x="1263134" y="1484753"/>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570" name="Google Shape;570;p63"/>
          <p:cNvCxnSpPr>
            <a:endCxn id="569" idx="2"/>
          </p:cNvCxnSpPr>
          <p:nvPr/>
        </p:nvCxnSpPr>
        <p:spPr>
          <a:xfrm flipH="1" rot="10800000">
            <a:off x="1263134" y="1484753"/>
            <a:ext cx="2076900" cy="2412600"/>
          </a:xfrm>
          <a:prstGeom prst="straightConnector1">
            <a:avLst/>
          </a:prstGeom>
          <a:noFill/>
          <a:ln cap="flat" cmpd="sng" w="12700">
            <a:solidFill>
              <a:schemeClr val="accent2"/>
            </a:solidFill>
            <a:prstDash val="solid"/>
            <a:miter lim="800000"/>
            <a:headEnd len="sm" w="sm" type="none"/>
            <a:tailEnd len="sm" w="sm" type="none"/>
          </a:ln>
        </p:spPr>
      </p:cxnSp>
      <p:grpSp>
        <p:nvGrpSpPr>
          <p:cNvPr id="571" name="Google Shape;571;p63"/>
          <p:cNvGrpSpPr/>
          <p:nvPr/>
        </p:nvGrpSpPr>
        <p:grpSpPr>
          <a:xfrm>
            <a:off x="770375" y="1680885"/>
            <a:ext cx="492525" cy="2462728"/>
            <a:chOff x="926753" y="3108744"/>
            <a:chExt cx="656700" cy="3283637"/>
          </a:xfrm>
        </p:grpSpPr>
        <p:sp>
          <p:nvSpPr>
            <p:cNvPr id="572" name="Google Shape;572;p63"/>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73" name="Google Shape;573;p63"/>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74" name="Google Shape;574;p63"/>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grpSp>
      <p:sp>
        <p:nvSpPr>
          <p:cNvPr id="575" name="Google Shape;575;p63"/>
          <p:cNvSpPr/>
          <p:nvPr/>
        </p:nvSpPr>
        <p:spPr>
          <a:xfrm>
            <a:off x="3340034" y="3357457"/>
            <a:ext cx="492600" cy="492600"/>
          </a:xfrm>
          <a:prstGeom prst="ellipse">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576" name="Google Shape;576;p63"/>
          <p:cNvCxnSpPr>
            <a:endCxn id="575" idx="2"/>
          </p:cNvCxnSpPr>
          <p:nvPr/>
        </p:nvCxnSpPr>
        <p:spPr>
          <a:xfrm flipH="1" rot="10800000">
            <a:off x="1263134" y="3603757"/>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577" name="Google Shape;577;p63"/>
          <p:cNvSpPr/>
          <p:nvPr/>
        </p:nvSpPr>
        <p:spPr>
          <a:xfrm>
            <a:off x="1714972" y="3651088"/>
            <a:ext cx="331800" cy="331800"/>
          </a:xfrm>
          <a:prstGeom prst="ellipse">
            <a:avLst/>
          </a:prstGeom>
          <a:blipFill rotWithShape="1">
            <a:blip r:embed="rId7">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578" name="Google Shape;578;p63"/>
          <p:cNvCxnSpPr>
            <a:endCxn id="575" idx="2"/>
          </p:cNvCxnSpPr>
          <p:nvPr/>
        </p:nvCxnSpPr>
        <p:spPr>
          <a:xfrm>
            <a:off x="1263134" y="2888557"/>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579" name="Google Shape;579;p63"/>
          <p:cNvCxnSpPr>
            <a:endCxn id="575" idx="2"/>
          </p:cNvCxnSpPr>
          <p:nvPr/>
        </p:nvCxnSpPr>
        <p:spPr>
          <a:xfrm>
            <a:off x="1263134" y="1927357"/>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580" name="Google Shape;580;p63"/>
          <p:cNvSpPr/>
          <p:nvPr/>
        </p:nvSpPr>
        <p:spPr>
          <a:xfrm>
            <a:off x="1506219" y="2919819"/>
            <a:ext cx="331800" cy="331800"/>
          </a:xfrm>
          <a:prstGeom prst="ellipse">
            <a:avLst/>
          </a:prstGeom>
          <a:blipFill rotWithShape="1">
            <a:blip r:embed="rId8">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81" name="Google Shape;581;p63"/>
          <p:cNvSpPr/>
          <p:nvPr/>
        </p:nvSpPr>
        <p:spPr>
          <a:xfrm>
            <a:off x="1506219" y="2176089"/>
            <a:ext cx="331800" cy="331800"/>
          </a:xfrm>
          <a:prstGeom prst="ellipse">
            <a:avLst/>
          </a:prstGeom>
          <a:blipFill rotWithShape="1">
            <a:blip r:embed="rId9">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82" name="Google Shape;582;p63"/>
          <p:cNvSpPr/>
          <p:nvPr/>
        </p:nvSpPr>
        <p:spPr>
          <a:xfrm>
            <a:off x="3340034" y="2665532"/>
            <a:ext cx="492600" cy="492600"/>
          </a:xfrm>
          <a:prstGeom prst="ellipse">
            <a:avLst/>
          </a:prstGeom>
          <a:blipFill rotWithShape="1">
            <a:blip r:embed="rId1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583" name="Google Shape;583;p63"/>
          <p:cNvCxnSpPr>
            <a:endCxn id="582" idx="2"/>
          </p:cNvCxnSpPr>
          <p:nvPr/>
        </p:nvCxnSpPr>
        <p:spPr>
          <a:xfrm flipH="1" rot="10800000">
            <a:off x="1263134" y="2911832"/>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584" name="Google Shape;584;p63"/>
          <p:cNvCxnSpPr>
            <a:endCxn id="582" idx="2"/>
          </p:cNvCxnSpPr>
          <p:nvPr/>
        </p:nvCxnSpPr>
        <p:spPr>
          <a:xfrm>
            <a:off x="1263134" y="2888732"/>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585" name="Google Shape;585;p63"/>
          <p:cNvCxnSpPr>
            <a:endCxn id="582" idx="2"/>
          </p:cNvCxnSpPr>
          <p:nvPr/>
        </p:nvCxnSpPr>
        <p:spPr>
          <a:xfrm>
            <a:off x="1263134" y="1927232"/>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586" name="Google Shape;586;p63"/>
          <p:cNvSpPr/>
          <p:nvPr/>
        </p:nvSpPr>
        <p:spPr>
          <a:xfrm>
            <a:off x="2536768" y="2367834"/>
            <a:ext cx="331800" cy="331800"/>
          </a:xfrm>
          <a:prstGeom prst="ellipse">
            <a:avLst/>
          </a:prstGeom>
          <a:blipFill rotWithShape="1">
            <a:blip r:embed="rId11">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87" name="Google Shape;587;p63"/>
          <p:cNvSpPr/>
          <p:nvPr/>
        </p:nvSpPr>
        <p:spPr>
          <a:xfrm>
            <a:off x="2648943" y="2724092"/>
            <a:ext cx="331800" cy="331800"/>
          </a:xfrm>
          <a:prstGeom prst="ellipse">
            <a:avLst/>
          </a:prstGeom>
          <a:blipFill rotWithShape="1">
            <a:blip r:embed="rId12">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88" name="Google Shape;588;p63"/>
          <p:cNvSpPr/>
          <p:nvPr/>
        </p:nvSpPr>
        <p:spPr>
          <a:xfrm>
            <a:off x="2038022" y="3274484"/>
            <a:ext cx="331800" cy="331800"/>
          </a:xfrm>
          <a:prstGeom prst="ellipse">
            <a:avLst/>
          </a:prstGeom>
          <a:blipFill rotWithShape="1">
            <a:blip r:embed="rId13">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69" name="Google Shape;569;p63"/>
          <p:cNvSpPr/>
          <p:nvPr/>
        </p:nvSpPr>
        <p:spPr>
          <a:xfrm>
            <a:off x="3340034" y="1238453"/>
            <a:ext cx="492600" cy="492600"/>
          </a:xfrm>
          <a:prstGeom prst="ellipse">
            <a:avLst/>
          </a:prstGeom>
          <a:blipFill rotWithShape="1">
            <a:blip r:embed="rId1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589" name="Google Shape;589;p63"/>
          <p:cNvCxnSpPr>
            <a:endCxn id="569" idx="2"/>
          </p:cNvCxnSpPr>
          <p:nvPr/>
        </p:nvCxnSpPr>
        <p:spPr>
          <a:xfrm flipH="1" rot="10800000">
            <a:off x="1263134" y="1484753"/>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590" name="Google Shape;590;p63"/>
          <p:cNvSpPr/>
          <p:nvPr/>
        </p:nvSpPr>
        <p:spPr>
          <a:xfrm>
            <a:off x="1999370" y="1544287"/>
            <a:ext cx="331800" cy="331800"/>
          </a:xfrm>
          <a:prstGeom prst="ellipse">
            <a:avLst/>
          </a:prstGeom>
          <a:blipFill rotWithShape="1">
            <a:blip r:embed="rId15">
              <a:alphaModFix/>
            </a:blip>
            <a:stretch>
              <a:fillRect b="0" l="-108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1" name="Google Shape;591;p63"/>
          <p:cNvSpPr/>
          <p:nvPr/>
        </p:nvSpPr>
        <p:spPr>
          <a:xfrm>
            <a:off x="2298897" y="1890408"/>
            <a:ext cx="331800" cy="331800"/>
          </a:xfrm>
          <a:prstGeom prst="ellipse">
            <a:avLst/>
          </a:prstGeom>
          <a:blipFill rotWithShape="1">
            <a:blip r:embed="rId16">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2" name="Google Shape;592;p63"/>
          <p:cNvSpPr/>
          <p:nvPr/>
        </p:nvSpPr>
        <p:spPr>
          <a:xfrm>
            <a:off x="2823639" y="1828591"/>
            <a:ext cx="331800" cy="331800"/>
          </a:xfrm>
          <a:prstGeom prst="ellipse">
            <a:avLst/>
          </a:prstGeom>
          <a:blipFill rotWithShape="1">
            <a:blip r:embed="rId17">
              <a:alphaModFix/>
            </a:blip>
            <a:stretch>
              <a:fillRect b="0" l="-11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3" name="Google Shape;593;p63"/>
          <p:cNvSpPr txBox="1"/>
          <p:nvPr/>
        </p:nvSpPr>
        <p:spPr>
          <a:xfrm rot="5400000">
            <a:off x="3426496" y="195159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594" name="Google Shape;594;p63"/>
          <p:cNvSpPr txBox="1"/>
          <p:nvPr/>
        </p:nvSpPr>
        <p:spPr>
          <a:xfrm>
            <a:off x="1843167" y="862972"/>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0</a:t>
            </a:r>
            <a:endParaRPr sz="1100"/>
          </a:p>
        </p:txBody>
      </p:sp>
      <p:sp>
        <p:nvSpPr>
          <p:cNvPr id="595" name="Google Shape;595;p63"/>
          <p:cNvSpPr/>
          <p:nvPr/>
        </p:nvSpPr>
        <p:spPr>
          <a:xfrm>
            <a:off x="5327193" y="3364493"/>
            <a:ext cx="492600" cy="492600"/>
          </a:xfrm>
          <a:prstGeom prst="ellipse">
            <a:avLst/>
          </a:prstGeom>
          <a:blipFill rotWithShape="1">
            <a:blip r:embed="rId18">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6" name="Google Shape;596;p63"/>
          <p:cNvSpPr/>
          <p:nvPr/>
        </p:nvSpPr>
        <p:spPr>
          <a:xfrm>
            <a:off x="5327193" y="2672567"/>
            <a:ext cx="492600" cy="492600"/>
          </a:xfrm>
          <a:prstGeom prst="ellipse">
            <a:avLst/>
          </a:prstGeom>
          <a:blipFill rotWithShape="1">
            <a:blip r:embed="rId1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7" name="Google Shape;597;p63"/>
          <p:cNvSpPr/>
          <p:nvPr/>
        </p:nvSpPr>
        <p:spPr>
          <a:xfrm>
            <a:off x="5327193" y="1245489"/>
            <a:ext cx="492600" cy="492600"/>
          </a:xfrm>
          <a:prstGeom prst="ellipse">
            <a:avLst/>
          </a:prstGeom>
          <a:blipFill rotWithShape="1">
            <a:blip r:embed="rId2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598" name="Google Shape;598;p63"/>
          <p:cNvSpPr txBox="1"/>
          <p:nvPr/>
        </p:nvSpPr>
        <p:spPr>
          <a:xfrm rot="5400000">
            <a:off x="5413655" y="1958627"/>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cxnSp>
        <p:nvCxnSpPr>
          <p:cNvPr id="599" name="Google Shape;599;p63"/>
          <p:cNvCxnSpPr>
            <a:stCxn id="569" idx="6"/>
            <a:endCxn id="597" idx="2"/>
          </p:cNvCxnSpPr>
          <p:nvPr/>
        </p:nvCxnSpPr>
        <p:spPr>
          <a:xfrm>
            <a:off x="3832634" y="1484753"/>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00" name="Google Shape;600;p63"/>
          <p:cNvCxnSpPr>
            <a:stCxn id="569" idx="6"/>
            <a:endCxn id="596" idx="2"/>
          </p:cNvCxnSpPr>
          <p:nvPr/>
        </p:nvCxnSpPr>
        <p:spPr>
          <a:xfrm>
            <a:off x="3832634" y="1484753"/>
            <a:ext cx="1494600" cy="1434000"/>
          </a:xfrm>
          <a:prstGeom prst="straightConnector1">
            <a:avLst/>
          </a:prstGeom>
          <a:noFill/>
          <a:ln cap="flat" cmpd="sng" w="12700">
            <a:solidFill>
              <a:schemeClr val="accent1"/>
            </a:solidFill>
            <a:prstDash val="solid"/>
            <a:miter lim="800000"/>
            <a:headEnd len="sm" w="sm" type="none"/>
            <a:tailEnd len="sm" w="sm" type="none"/>
          </a:ln>
        </p:spPr>
      </p:cxnSp>
      <p:cxnSp>
        <p:nvCxnSpPr>
          <p:cNvPr id="601" name="Google Shape;601;p63"/>
          <p:cNvCxnSpPr>
            <a:stCxn id="569" idx="6"/>
            <a:endCxn id="595" idx="2"/>
          </p:cNvCxnSpPr>
          <p:nvPr/>
        </p:nvCxnSpPr>
        <p:spPr>
          <a:xfrm>
            <a:off x="3832634" y="1484753"/>
            <a:ext cx="1494600" cy="2126100"/>
          </a:xfrm>
          <a:prstGeom prst="straightConnector1">
            <a:avLst/>
          </a:prstGeom>
          <a:noFill/>
          <a:ln cap="flat" cmpd="sng" w="12700">
            <a:solidFill>
              <a:schemeClr val="accent1"/>
            </a:solidFill>
            <a:prstDash val="solid"/>
            <a:miter lim="800000"/>
            <a:headEnd len="sm" w="sm" type="none"/>
            <a:tailEnd len="sm" w="sm" type="none"/>
          </a:ln>
        </p:spPr>
      </p:cxnSp>
      <p:cxnSp>
        <p:nvCxnSpPr>
          <p:cNvPr id="602" name="Google Shape;602;p63"/>
          <p:cNvCxnSpPr>
            <a:stCxn id="582" idx="6"/>
            <a:endCxn id="597" idx="2"/>
          </p:cNvCxnSpPr>
          <p:nvPr/>
        </p:nvCxnSpPr>
        <p:spPr>
          <a:xfrm flipH="1" rot="10800000">
            <a:off x="3832634" y="1491931"/>
            <a:ext cx="1494600" cy="1419900"/>
          </a:xfrm>
          <a:prstGeom prst="straightConnector1">
            <a:avLst/>
          </a:prstGeom>
          <a:noFill/>
          <a:ln cap="flat" cmpd="sng" w="12700">
            <a:solidFill>
              <a:schemeClr val="accent1"/>
            </a:solidFill>
            <a:prstDash val="solid"/>
            <a:miter lim="800000"/>
            <a:headEnd len="sm" w="sm" type="none"/>
            <a:tailEnd len="sm" w="sm" type="none"/>
          </a:ln>
        </p:spPr>
      </p:cxnSp>
      <p:cxnSp>
        <p:nvCxnSpPr>
          <p:cNvPr id="603" name="Google Shape;603;p63"/>
          <p:cNvCxnSpPr>
            <a:stCxn id="575" idx="6"/>
            <a:endCxn id="595" idx="2"/>
          </p:cNvCxnSpPr>
          <p:nvPr/>
        </p:nvCxnSpPr>
        <p:spPr>
          <a:xfrm>
            <a:off x="3832634" y="3603757"/>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04" name="Google Shape;604;p63"/>
          <p:cNvCxnSpPr>
            <a:stCxn id="582" idx="6"/>
            <a:endCxn id="595" idx="2"/>
          </p:cNvCxnSpPr>
          <p:nvPr/>
        </p:nvCxnSpPr>
        <p:spPr>
          <a:xfrm>
            <a:off x="3832634" y="2911831"/>
            <a:ext cx="1494600" cy="699000"/>
          </a:xfrm>
          <a:prstGeom prst="straightConnector1">
            <a:avLst/>
          </a:prstGeom>
          <a:noFill/>
          <a:ln cap="flat" cmpd="sng" w="12700">
            <a:solidFill>
              <a:schemeClr val="accent1"/>
            </a:solidFill>
            <a:prstDash val="solid"/>
            <a:miter lim="800000"/>
            <a:headEnd len="sm" w="sm" type="none"/>
            <a:tailEnd len="sm" w="sm" type="none"/>
          </a:ln>
        </p:spPr>
      </p:cxnSp>
      <p:cxnSp>
        <p:nvCxnSpPr>
          <p:cNvPr id="605" name="Google Shape;605;p63"/>
          <p:cNvCxnSpPr>
            <a:stCxn id="575" idx="6"/>
            <a:endCxn id="596" idx="2"/>
          </p:cNvCxnSpPr>
          <p:nvPr/>
        </p:nvCxnSpPr>
        <p:spPr>
          <a:xfrm flipH="1" rot="10800000">
            <a:off x="3832634" y="2918857"/>
            <a:ext cx="1494600" cy="684900"/>
          </a:xfrm>
          <a:prstGeom prst="straightConnector1">
            <a:avLst/>
          </a:prstGeom>
          <a:noFill/>
          <a:ln cap="flat" cmpd="sng" w="12700">
            <a:solidFill>
              <a:schemeClr val="accent1"/>
            </a:solidFill>
            <a:prstDash val="solid"/>
            <a:miter lim="800000"/>
            <a:headEnd len="sm" w="sm" type="none"/>
            <a:tailEnd len="sm" w="sm" type="none"/>
          </a:ln>
        </p:spPr>
      </p:cxnSp>
      <p:cxnSp>
        <p:nvCxnSpPr>
          <p:cNvPr id="606" name="Google Shape;606;p63"/>
          <p:cNvCxnSpPr>
            <a:stCxn id="582" idx="6"/>
            <a:endCxn id="596" idx="2"/>
          </p:cNvCxnSpPr>
          <p:nvPr/>
        </p:nvCxnSpPr>
        <p:spPr>
          <a:xfrm>
            <a:off x="3832634" y="2911832"/>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07" name="Google Shape;607;p63"/>
          <p:cNvCxnSpPr>
            <a:stCxn id="575" idx="6"/>
            <a:endCxn id="597" idx="2"/>
          </p:cNvCxnSpPr>
          <p:nvPr/>
        </p:nvCxnSpPr>
        <p:spPr>
          <a:xfrm flipH="1" rot="10800000">
            <a:off x="3832634" y="1491757"/>
            <a:ext cx="1494600" cy="2112000"/>
          </a:xfrm>
          <a:prstGeom prst="straightConnector1">
            <a:avLst/>
          </a:prstGeom>
          <a:noFill/>
          <a:ln cap="flat" cmpd="sng" w="12700">
            <a:solidFill>
              <a:schemeClr val="accent1"/>
            </a:solidFill>
            <a:prstDash val="solid"/>
            <a:miter lim="800000"/>
            <a:headEnd len="sm" w="sm" type="none"/>
            <a:tailEnd len="sm" w="sm" type="none"/>
          </a:ln>
        </p:spPr>
      </p:cxnSp>
      <p:sp>
        <p:nvSpPr>
          <p:cNvPr id="608" name="Google Shape;608;p63"/>
          <p:cNvSpPr txBox="1"/>
          <p:nvPr/>
        </p:nvSpPr>
        <p:spPr>
          <a:xfrm>
            <a:off x="4074340" y="858285"/>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1</a:t>
            </a:r>
            <a:endParaRPr sz="1100"/>
          </a:p>
        </p:txBody>
      </p:sp>
      <p:sp>
        <p:nvSpPr>
          <p:cNvPr id="609" name="Google Shape;609;p63"/>
          <p:cNvSpPr txBox="1"/>
          <p:nvPr/>
        </p:nvSpPr>
        <p:spPr>
          <a:xfrm>
            <a:off x="6290022" y="226127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610" name="Google Shape;610;p63"/>
          <p:cNvSpPr/>
          <p:nvPr/>
        </p:nvSpPr>
        <p:spPr>
          <a:xfrm>
            <a:off x="6988523" y="3357457"/>
            <a:ext cx="492600" cy="492600"/>
          </a:xfrm>
          <a:prstGeom prst="ellipse">
            <a:avLst/>
          </a:prstGeom>
          <a:blipFill rotWithShape="1">
            <a:blip r:embed="rId21">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11" name="Google Shape;611;p63"/>
          <p:cNvSpPr/>
          <p:nvPr/>
        </p:nvSpPr>
        <p:spPr>
          <a:xfrm>
            <a:off x="6988523" y="2665532"/>
            <a:ext cx="492600" cy="492600"/>
          </a:xfrm>
          <a:prstGeom prst="ellipse">
            <a:avLst/>
          </a:prstGeom>
          <a:blipFill rotWithShape="1">
            <a:blip r:embed="rId22">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12" name="Google Shape;612;p63"/>
          <p:cNvSpPr/>
          <p:nvPr/>
        </p:nvSpPr>
        <p:spPr>
          <a:xfrm>
            <a:off x="6988523" y="1238453"/>
            <a:ext cx="492600" cy="492600"/>
          </a:xfrm>
          <a:prstGeom prst="ellipse">
            <a:avLst/>
          </a:prstGeom>
          <a:blipFill rotWithShape="1">
            <a:blip r:embed="rId2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13" name="Google Shape;613;p63"/>
          <p:cNvCxnSpPr>
            <a:stCxn id="610" idx="6"/>
            <a:endCxn id="614" idx="2"/>
          </p:cNvCxnSpPr>
          <p:nvPr/>
        </p:nvCxnSpPr>
        <p:spPr>
          <a:xfrm flipH="1" rot="10800000">
            <a:off x="7481123" y="2610757"/>
            <a:ext cx="884400" cy="993000"/>
          </a:xfrm>
          <a:prstGeom prst="straightConnector1">
            <a:avLst/>
          </a:prstGeom>
          <a:noFill/>
          <a:ln cap="flat" cmpd="sng" w="12700">
            <a:solidFill>
              <a:schemeClr val="accent1"/>
            </a:solidFill>
            <a:prstDash val="solid"/>
            <a:miter lim="800000"/>
            <a:headEnd len="sm" w="sm" type="none"/>
            <a:tailEnd len="sm" w="sm" type="none"/>
          </a:ln>
        </p:spPr>
      </p:cxnSp>
      <p:sp>
        <p:nvSpPr>
          <p:cNvPr id="614" name="Google Shape;614;p63"/>
          <p:cNvSpPr/>
          <p:nvPr/>
        </p:nvSpPr>
        <p:spPr>
          <a:xfrm>
            <a:off x="8365394" y="2364431"/>
            <a:ext cx="492600" cy="492600"/>
          </a:xfrm>
          <a:prstGeom prst="ellipse">
            <a:avLst/>
          </a:prstGeom>
          <a:blipFill rotWithShape="1">
            <a:blip r:embed="rId2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15" name="Google Shape;615;p63"/>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Pixels as input</a:t>
            </a:r>
            <a:endParaRPr/>
          </a:p>
        </p:txBody>
      </p:sp>
      <p:cxnSp>
        <p:nvCxnSpPr>
          <p:cNvPr id="616" name="Google Shape;616;p63"/>
          <p:cNvCxnSpPr>
            <a:stCxn id="611" idx="6"/>
            <a:endCxn id="614" idx="2"/>
          </p:cNvCxnSpPr>
          <p:nvPr/>
        </p:nvCxnSpPr>
        <p:spPr>
          <a:xfrm flipH="1" rot="10800000">
            <a:off x="7481123" y="2610632"/>
            <a:ext cx="884400" cy="301200"/>
          </a:xfrm>
          <a:prstGeom prst="straightConnector1">
            <a:avLst/>
          </a:prstGeom>
          <a:noFill/>
          <a:ln cap="flat" cmpd="sng" w="12700">
            <a:solidFill>
              <a:schemeClr val="accent1"/>
            </a:solidFill>
            <a:prstDash val="solid"/>
            <a:miter lim="800000"/>
            <a:headEnd len="sm" w="sm" type="none"/>
            <a:tailEnd len="sm" w="sm" type="none"/>
          </a:ln>
        </p:spPr>
      </p:cxnSp>
      <p:cxnSp>
        <p:nvCxnSpPr>
          <p:cNvPr id="617" name="Google Shape;617;p63"/>
          <p:cNvCxnSpPr>
            <a:stCxn id="612" idx="6"/>
            <a:endCxn id="614" idx="2"/>
          </p:cNvCxnSpPr>
          <p:nvPr/>
        </p:nvCxnSpPr>
        <p:spPr>
          <a:xfrm>
            <a:off x="7481123" y="1484753"/>
            <a:ext cx="884400" cy="112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4"/>
          <p:cNvSpPr/>
          <p:nvPr/>
        </p:nvSpPr>
        <p:spPr>
          <a:xfrm>
            <a:off x="3897623" y="1396937"/>
            <a:ext cx="135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3" name="Google Shape;623;p64"/>
          <p:cNvSpPr/>
          <p:nvPr/>
        </p:nvSpPr>
        <p:spPr>
          <a:xfrm>
            <a:off x="1340419" y="1399346"/>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24" name="Google Shape;624;p64"/>
          <p:cNvCxnSpPr>
            <a:endCxn id="625" idx="2"/>
          </p:cNvCxnSpPr>
          <p:nvPr/>
        </p:nvCxnSpPr>
        <p:spPr>
          <a:xfrm flipH="1" rot="10800000">
            <a:off x="1263134" y="1484753"/>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626" name="Google Shape;626;p64"/>
          <p:cNvCxnSpPr>
            <a:endCxn id="625" idx="2"/>
          </p:cNvCxnSpPr>
          <p:nvPr/>
        </p:nvCxnSpPr>
        <p:spPr>
          <a:xfrm flipH="1" rot="10800000">
            <a:off x="1263134" y="1484753"/>
            <a:ext cx="2076900" cy="2412600"/>
          </a:xfrm>
          <a:prstGeom prst="straightConnector1">
            <a:avLst/>
          </a:prstGeom>
          <a:noFill/>
          <a:ln cap="flat" cmpd="sng" w="12700">
            <a:solidFill>
              <a:schemeClr val="accent2"/>
            </a:solidFill>
            <a:prstDash val="solid"/>
            <a:miter lim="800000"/>
            <a:headEnd len="sm" w="sm" type="none"/>
            <a:tailEnd len="sm" w="sm" type="none"/>
          </a:ln>
        </p:spPr>
      </p:cxnSp>
      <p:grpSp>
        <p:nvGrpSpPr>
          <p:cNvPr id="627" name="Google Shape;627;p64"/>
          <p:cNvGrpSpPr/>
          <p:nvPr/>
        </p:nvGrpSpPr>
        <p:grpSpPr>
          <a:xfrm>
            <a:off x="770375" y="1680885"/>
            <a:ext cx="492525" cy="2462728"/>
            <a:chOff x="926753" y="3108744"/>
            <a:chExt cx="656700" cy="3283637"/>
          </a:xfrm>
        </p:grpSpPr>
        <p:sp>
          <p:nvSpPr>
            <p:cNvPr id="628" name="Google Shape;628;p64"/>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29" name="Google Shape;629;p64"/>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30" name="Google Shape;630;p64"/>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grpSp>
      <p:sp>
        <p:nvSpPr>
          <p:cNvPr id="631" name="Google Shape;631;p64"/>
          <p:cNvSpPr/>
          <p:nvPr/>
        </p:nvSpPr>
        <p:spPr>
          <a:xfrm>
            <a:off x="3340034" y="3357457"/>
            <a:ext cx="492600" cy="492600"/>
          </a:xfrm>
          <a:prstGeom prst="ellipse">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32" name="Google Shape;632;p64"/>
          <p:cNvCxnSpPr>
            <a:endCxn id="631" idx="2"/>
          </p:cNvCxnSpPr>
          <p:nvPr/>
        </p:nvCxnSpPr>
        <p:spPr>
          <a:xfrm flipH="1" rot="10800000">
            <a:off x="1263134" y="3603757"/>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633" name="Google Shape;633;p64"/>
          <p:cNvSpPr/>
          <p:nvPr/>
        </p:nvSpPr>
        <p:spPr>
          <a:xfrm>
            <a:off x="1714972" y="3651088"/>
            <a:ext cx="331800" cy="331800"/>
          </a:xfrm>
          <a:prstGeom prst="ellipse">
            <a:avLst/>
          </a:prstGeom>
          <a:blipFill rotWithShape="1">
            <a:blip r:embed="rId7">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34" name="Google Shape;634;p64"/>
          <p:cNvCxnSpPr>
            <a:endCxn id="631" idx="2"/>
          </p:cNvCxnSpPr>
          <p:nvPr/>
        </p:nvCxnSpPr>
        <p:spPr>
          <a:xfrm>
            <a:off x="1263134" y="2888557"/>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635" name="Google Shape;635;p64"/>
          <p:cNvCxnSpPr>
            <a:endCxn id="631" idx="2"/>
          </p:cNvCxnSpPr>
          <p:nvPr/>
        </p:nvCxnSpPr>
        <p:spPr>
          <a:xfrm>
            <a:off x="1263134" y="1927357"/>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636" name="Google Shape;636;p64"/>
          <p:cNvSpPr/>
          <p:nvPr/>
        </p:nvSpPr>
        <p:spPr>
          <a:xfrm>
            <a:off x="1506219" y="2919819"/>
            <a:ext cx="331800" cy="331800"/>
          </a:xfrm>
          <a:prstGeom prst="ellipse">
            <a:avLst/>
          </a:prstGeom>
          <a:blipFill rotWithShape="1">
            <a:blip r:embed="rId8">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37" name="Google Shape;637;p64"/>
          <p:cNvSpPr/>
          <p:nvPr/>
        </p:nvSpPr>
        <p:spPr>
          <a:xfrm>
            <a:off x="1506219" y="2176089"/>
            <a:ext cx="331800" cy="331800"/>
          </a:xfrm>
          <a:prstGeom prst="ellipse">
            <a:avLst/>
          </a:prstGeom>
          <a:blipFill rotWithShape="1">
            <a:blip r:embed="rId9">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38" name="Google Shape;638;p64"/>
          <p:cNvSpPr/>
          <p:nvPr/>
        </p:nvSpPr>
        <p:spPr>
          <a:xfrm>
            <a:off x="3340034" y="2665532"/>
            <a:ext cx="492600" cy="492600"/>
          </a:xfrm>
          <a:prstGeom prst="ellipse">
            <a:avLst/>
          </a:prstGeom>
          <a:blipFill rotWithShape="1">
            <a:blip r:embed="rId1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39" name="Google Shape;639;p64"/>
          <p:cNvCxnSpPr>
            <a:endCxn id="638" idx="2"/>
          </p:cNvCxnSpPr>
          <p:nvPr/>
        </p:nvCxnSpPr>
        <p:spPr>
          <a:xfrm flipH="1" rot="10800000">
            <a:off x="1263134" y="2911832"/>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640" name="Google Shape;640;p64"/>
          <p:cNvCxnSpPr>
            <a:endCxn id="638" idx="2"/>
          </p:cNvCxnSpPr>
          <p:nvPr/>
        </p:nvCxnSpPr>
        <p:spPr>
          <a:xfrm>
            <a:off x="1263134" y="2888732"/>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641" name="Google Shape;641;p64"/>
          <p:cNvCxnSpPr>
            <a:endCxn id="638" idx="2"/>
          </p:cNvCxnSpPr>
          <p:nvPr/>
        </p:nvCxnSpPr>
        <p:spPr>
          <a:xfrm>
            <a:off x="1263134" y="1927232"/>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642" name="Google Shape;642;p64"/>
          <p:cNvSpPr/>
          <p:nvPr/>
        </p:nvSpPr>
        <p:spPr>
          <a:xfrm>
            <a:off x="2536768" y="2367834"/>
            <a:ext cx="331800" cy="331800"/>
          </a:xfrm>
          <a:prstGeom prst="ellipse">
            <a:avLst/>
          </a:prstGeom>
          <a:blipFill rotWithShape="1">
            <a:blip r:embed="rId11">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43" name="Google Shape;643;p64"/>
          <p:cNvSpPr/>
          <p:nvPr/>
        </p:nvSpPr>
        <p:spPr>
          <a:xfrm>
            <a:off x="2648943" y="2724092"/>
            <a:ext cx="331800" cy="331800"/>
          </a:xfrm>
          <a:prstGeom prst="ellipse">
            <a:avLst/>
          </a:prstGeom>
          <a:blipFill rotWithShape="1">
            <a:blip r:embed="rId12">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44" name="Google Shape;644;p64"/>
          <p:cNvSpPr/>
          <p:nvPr/>
        </p:nvSpPr>
        <p:spPr>
          <a:xfrm>
            <a:off x="2038022" y="3274484"/>
            <a:ext cx="331800" cy="331800"/>
          </a:xfrm>
          <a:prstGeom prst="ellipse">
            <a:avLst/>
          </a:prstGeom>
          <a:blipFill rotWithShape="1">
            <a:blip r:embed="rId13">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25" name="Google Shape;625;p64"/>
          <p:cNvSpPr/>
          <p:nvPr/>
        </p:nvSpPr>
        <p:spPr>
          <a:xfrm>
            <a:off x="3340034" y="1238453"/>
            <a:ext cx="492600" cy="492600"/>
          </a:xfrm>
          <a:prstGeom prst="ellipse">
            <a:avLst/>
          </a:prstGeom>
          <a:blipFill rotWithShape="1">
            <a:blip r:embed="rId1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45" name="Google Shape;645;p64"/>
          <p:cNvCxnSpPr>
            <a:endCxn id="625" idx="2"/>
          </p:cNvCxnSpPr>
          <p:nvPr/>
        </p:nvCxnSpPr>
        <p:spPr>
          <a:xfrm flipH="1" rot="10800000">
            <a:off x="1263134" y="1484753"/>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646" name="Google Shape;646;p64"/>
          <p:cNvSpPr/>
          <p:nvPr/>
        </p:nvSpPr>
        <p:spPr>
          <a:xfrm>
            <a:off x="1999370" y="1544287"/>
            <a:ext cx="331800" cy="331800"/>
          </a:xfrm>
          <a:prstGeom prst="ellipse">
            <a:avLst/>
          </a:prstGeom>
          <a:blipFill rotWithShape="1">
            <a:blip r:embed="rId15">
              <a:alphaModFix/>
            </a:blip>
            <a:stretch>
              <a:fillRect b="0" l="-108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47" name="Google Shape;647;p64"/>
          <p:cNvSpPr/>
          <p:nvPr/>
        </p:nvSpPr>
        <p:spPr>
          <a:xfrm>
            <a:off x="2298897" y="1890408"/>
            <a:ext cx="331800" cy="331800"/>
          </a:xfrm>
          <a:prstGeom prst="ellipse">
            <a:avLst/>
          </a:prstGeom>
          <a:blipFill rotWithShape="1">
            <a:blip r:embed="rId16">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48" name="Google Shape;648;p64"/>
          <p:cNvSpPr/>
          <p:nvPr/>
        </p:nvSpPr>
        <p:spPr>
          <a:xfrm>
            <a:off x="2823639" y="1828591"/>
            <a:ext cx="331800" cy="331800"/>
          </a:xfrm>
          <a:prstGeom prst="ellipse">
            <a:avLst/>
          </a:prstGeom>
          <a:blipFill rotWithShape="1">
            <a:blip r:embed="rId17">
              <a:alphaModFix/>
            </a:blip>
            <a:stretch>
              <a:fillRect b="0" l="-11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49" name="Google Shape;649;p64"/>
          <p:cNvSpPr txBox="1"/>
          <p:nvPr/>
        </p:nvSpPr>
        <p:spPr>
          <a:xfrm rot="5400000">
            <a:off x="3426496" y="195159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650" name="Google Shape;650;p64"/>
          <p:cNvSpPr txBox="1"/>
          <p:nvPr/>
        </p:nvSpPr>
        <p:spPr>
          <a:xfrm>
            <a:off x="1843167" y="862972"/>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0</a:t>
            </a:r>
            <a:endParaRPr sz="1100"/>
          </a:p>
        </p:txBody>
      </p:sp>
      <p:sp>
        <p:nvSpPr>
          <p:cNvPr id="651" name="Google Shape;651;p64"/>
          <p:cNvSpPr/>
          <p:nvPr/>
        </p:nvSpPr>
        <p:spPr>
          <a:xfrm>
            <a:off x="5327193" y="3364493"/>
            <a:ext cx="492600" cy="492600"/>
          </a:xfrm>
          <a:prstGeom prst="ellipse">
            <a:avLst/>
          </a:prstGeom>
          <a:blipFill rotWithShape="1">
            <a:blip r:embed="rId18">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52" name="Google Shape;652;p64"/>
          <p:cNvSpPr/>
          <p:nvPr/>
        </p:nvSpPr>
        <p:spPr>
          <a:xfrm>
            <a:off x="5327193" y="2672567"/>
            <a:ext cx="492600" cy="492600"/>
          </a:xfrm>
          <a:prstGeom prst="ellipse">
            <a:avLst/>
          </a:prstGeom>
          <a:blipFill rotWithShape="1">
            <a:blip r:embed="rId1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53" name="Google Shape;653;p64"/>
          <p:cNvSpPr/>
          <p:nvPr/>
        </p:nvSpPr>
        <p:spPr>
          <a:xfrm>
            <a:off x="5327193" y="1245489"/>
            <a:ext cx="492600" cy="492600"/>
          </a:xfrm>
          <a:prstGeom prst="ellipse">
            <a:avLst/>
          </a:prstGeom>
          <a:blipFill rotWithShape="1">
            <a:blip r:embed="rId2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54" name="Google Shape;654;p64"/>
          <p:cNvSpPr txBox="1"/>
          <p:nvPr/>
        </p:nvSpPr>
        <p:spPr>
          <a:xfrm rot="5400000">
            <a:off x="5413655" y="1958627"/>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cxnSp>
        <p:nvCxnSpPr>
          <p:cNvPr id="655" name="Google Shape;655;p64"/>
          <p:cNvCxnSpPr>
            <a:stCxn id="625" idx="6"/>
            <a:endCxn id="653" idx="2"/>
          </p:cNvCxnSpPr>
          <p:nvPr/>
        </p:nvCxnSpPr>
        <p:spPr>
          <a:xfrm>
            <a:off x="3832634" y="1484753"/>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56" name="Google Shape;656;p64"/>
          <p:cNvCxnSpPr>
            <a:stCxn id="625" idx="6"/>
            <a:endCxn id="652" idx="2"/>
          </p:cNvCxnSpPr>
          <p:nvPr/>
        </p:nvCxnSpPr>
        <p:spPr>
          <a:xfrm>
            <a:off x="3832634" y="1484753"/>
            <a:ext cx="1494600" cy="1434000"/>
          </a:xfrm>
          <a:prstGeom prst="straightConnector1">
            <a:avLst/>
          </a:prstGeom>
          <a:noFill/>
          <a:ln cap="flat" cmpd="sng" w="12700">
            <a:solidFill>
              <a:schemeClr val="accent1"/>
            </a:solidFill>
            <a:prstDash val="solid"/>
            <a:miter lim="800000"/>
            <a:headEnd len="sm" w="sm" type="none"/>
            <a:tailEnd len="sm" w="sm" type="none"/>
          </a:ln>
        </p:spPr>
      </p:cxnSp>
      <p:cxnSp>
        <p:nvCxnSpPr>
          <p:cNvPr id="657" name="Google Shape;657;p64"/>
          <p:cNvCxnSpPr>
            <a:stCxn id="625" idx="6"/>
            <a:endCxn id="651" idx="2"/>
          </p:cNvCxnSpPr>
          <p:nvPr/>
        </p:nvCxnSpPr>
        <p:spPr>
          <a:xfrm>
            <a:off x="3832634" y="1484753"/>
            <a:ext cx="1494600" cy="2126100"/>
          </a:xfrm>
          <a:prstGeom prst="straightConnector1">
            <a:avLst/>
          </a:prstGeom>
          <a:noFill/>
          <a:ln cap="flat" cmpd="sng" w="12700">
            <a:solidFill>
              <a:schemeClr val="accent1"/>
            </a:solidFill>
            <a:prstDash val="solid"/>
            <a:miter lim="800000"/>
            <a:headEnd len="sm" w="sm" type="none"/>
            <a:tailEnd len="sm" w="sm" type="none"/>
          </a:ln>
        </p:spPr>
      </p:cxnSp>
      <p:cxnSp>
        <p:nvCxnSpPr>
          <p:cNvPr id="658" name="Google Shape;658;p64"/>
          <p:cNvCxnSpPr>
            <a:stCxn id="638" idx="6"/>
            <a:endCxn id="653" idx="2"/>
          </p:cNvCxnSpPr>
          <p:nvPr/>
        </p:nvCxnSpPr>
        <p:spPr>
          <a:xfrm flipH="1" rot="10800000">
            <a:off x="3832634" y="1491931"/>
            <a:ext cx="1494600" cy="1419900"/>
          </a:xfrm>
          <a:prstGeom prst="straightConnector1">
            <a:avLst/>
          </a:prstGeom>
          <a:noFill/>
          <a:ln cap="flat" cmpd="sng" w="12700">
            <a:solidFill>
              <a:schemeClr val="accent1"/>
            </a:solidFill>
            <a:prstDash val="solid"/>
            <a:miter lim="800000"/>
            <a:headEnd len="sm" w="sm" type="none"/>
            <a:tailEnd len="sm" w="sm" type="none"/>
          </a:ln>
        </p:spPr>
      </p:cxnSp>
      <p:cxnSp>
        <p:nvCxnSpPr>
          <p:cNvPr id="659" name="Google Shape;659;p64"/>
          <p:cNvCxnSpPr>
            <a:stCxn id="631" idx="6"/>
            <a:endCxn id="651" idx="2"/>
          </p:cNvCxnSpPr>
          <p:nvPr/>
        </p:nvCxnSpPr>
        <p:spPr>
          <a:xfrm>
            <a:off x="3832634" y="3603757"/>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60" name="Google Shape;660;p64"/>
          <p:cNvCxnSpPr>
            <a:stCxn id="638" idx="6"/>
            <a:endCxn id="651" idx="2"/>
          </p:cNvCxnSpPr>
          <p:nvPr/>
        </p:nvCxnSpPr>
        <p:spPr>
          <a:xfrm>
            <a:off x="3832634" y="2911831"/>
            <a:ext cx="1494600" cy="699000"/>
          </a:xfrm>
          <a:prstGeom prst="straightConnector1">
            <a:avLst/>
          </a:prstGeom>
          <a:noFill/>
          <a:ln cap="flat" cmpd="sng" w="12700">
            <a:solidFill>
              <a:schemeClr val="accent1"/>
            </a:solidFill>
            <a:prstDash val="solid"/>
            <a:miter lim="800000"/>
            <a:headEnd len="sm" w="sm" type="none"/>
            <a:tailEnd len="sm" w="sm" type="none"/>
          </a:ln>
        </p:spPr>
      </p:cxnSp>
      <p:cxnSp>
        <p:nvCxnSpPr>
          <p:cNvPr id="661" name="Google Shape;661;p64"/>
          <p:cNvCxnSpPr>
            <a:stCxn id="631" idx="6"/>
            <a:endCxn id="652" idx="2"/>
          </p:cNvCxnSpPr>
          <p:nvPr/>
        </p:nvCxnSpPr>
        <p:spPr>
          <a:xfrm flipH="1" rot="10800000">
            <a:off x="3832634" y="2918857"/>
            <a:ext cx="1494600" cy="684900"/>
          </a:xfrm>
          <a:prstGeom prst="straightConnector1">
            <a:avLst/>
          </a:prstGeom>
          <a:noFill/>
          <a:ln cap="flat" cmpd="sng" w="12700">
            <a:solidFill>
              <a:schemeClr val="accent1"/>
            </a:solidFill>
            <a:prstDash val="solid"/>
            <a:miter lim="800000"/>
            <a:headEnd len="sm" w="sm" type="none"/>
            <a:tailEnd len="sm" w="sm" type="none"/>
          </a:ln>
        </p:spPr>
      </p:cxnSp>
      <p:cxnSp>
        <p:nvCxnSpPr>
          <p:cNvPr id="662" name="Google Shape;662;p64"/>
          <p:cNvCxnSpPr>
            <a:stCxn id="638" idx="6"/>
            <a:endCxn id="652" idx="2"/>
          </p:cNvCxnSpPr>
          <p:nvPr/>
        </p:nvCxnSpPr>
        <p:spPr>
          <a:xfrm>
            <a:off x="3832634" y="2911832"/>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663" name="Google Shape;663;p64"/>
          <p:cNvCxnSpPr>
            <a:stCxn id="631" idx="6"/>
            <a:endCxn id="653" idx="2"/>
          </p:cNvCxnSpPr>
          <p:nvPr/>
        </p:nvCxnSpPr>
        <p:spPr>
          <a:xfrm flipH="1" rot="10800000">
            <a:off x="3832634" y="1491757"/>
            <a:ext cx="1494600" cy="2112000"/>
          </a:xfrm>
          <a:prstGeom prst="straightConnector1">
            <a:avLst/>
          </a:prstGeom>
          <a:noFill/>
          <a:ln cap="flat" cmpd="sng" w="12700">
            <a:solidFill>
              <a:schemeClr val="accent1"/>
            </a:solidFill>
            <a:prstDash val="solid"/>
            <a:miter lim="800000"/>
            <a:headEnd len="sm" w="sm" type="none"/>
            <a:tailEnd len="sm" w="sm" type="none"/>
          </a:ln>
        </p:spPr>
      </p:cxnSp>
      <p:sp>
        <p:nvSpPr>
          <p:cNvPr id="664" name="Google Shape;664;p64"/>
          <p:cNvSpPr txBox="1"/>
          <p:nvPr/>
        </p:nvSpPr>
        <p:spPr>
          <a:xfrm>
            <a:off x="4074340" y="858285"/>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1</a:t>
            </a:r>
            <a:endParaRPr sz="1100"/>
          </a:p>
        </p:txBody>
      </p:sp>
      <p:sp>
        <p:nvSpPr>
          <p:cNvPr id="665" name="Google Shape;665;p64"/>
          <p:cNvSpPr txBox="1"/>
          <p:nvPr/>
        </p:nvSpPr>
        <p:spPr>
          <a:xfrm>
            <a:off x="6290022" y="226127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666" name="Google Shape;666;p64"/>
          <p:cNvSpPr/>
          <p:nvPr/>
        </p:nvSpPr>
        <p:spPr>
          <a:xfrm>
            <a:off x="6988523" y="3357457"/>
            <a:ext cx="492600" cy="492600"/>
          </a:xfrm>
          <a:prstGeom prst="ellipse">
            <a:avLst/>
          </a:prstGeom>
          <a:blipFill rotWithShape="1">
            <a:blip r:embed="rId21">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67" name="Google Shape;667;p64"/>
          <p:cNvSpPr/>
          <p:nvPr/>
        </p:nvSpPr>
        <p:spPr>
          <a:xfrm>
            <a:off x="6988523" y="2665532"/>
            <a:ext cx="492600" cy="492600"/>
          </a:xfrm>
          <a:prstGeom prst="ellipse">
            <a:avLst/>
          </a:prstGeom>
          <a:blipFill rotWithShape="1">
            <a:blip r:embed="rId22">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68" name="Google Shape;668;p64"/>
          <p:cNvSpPr/>
          <p:nvPr/>
        </p:nvSpPr>
        <p:spPr>
          <a:xfrm>
            <a:off x="6988523" y="1238453"/>
            <a:ext cx="492600" cy="492600"/>
          </a:xfrm>
          <a:prstGeom prst="ellipse">
            <a:avLst/>
          </a:prstGeom>
          <a:blipFill rotWithShape="1">
            <a:blip r:embed="rId2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69" name="Google Shape;669;p64"/>
          <p:cNvCxnSpPr>
            <a:stCxn id="667" idx="6"/>
            <a:endCxn id="670" idx="2"/>
          </p:cNvCxnSpPr>
          <p:nvPr/>
        </p:nvCxnSpPr>
        <p:spPr>
          <a:xfrm flipH="1" rot="10800000">
            <a:off x="7481123" y="2610632"/>
            <a:ext cx="884400" cy="301200"/>
          </a:xfrm>
          <a:prstGeom prst="straightConnector1">
            <a:avLst/>
          </a:prstGeom>
          <a:noFill/>
          <a:ln cap="flat" cmpd="sng" w="12700">
            <a:solidFill>
              <a:schemeClr val="accent1"/>
            </a:solidFill>
            <a:prstDash val="solid"/>
            <a:miter lim="800000"/>
            <a:headEnd len="sm" w="sm" type="none"/>
            <a:tailEnd len="sm" w="sm" type="none"/>
          </a:ln>
        </p:spPr>
      </p:cxnSp>
      <p:cxnSp>
        <p:nvCxnSpPr>
          <p:cNvPr id="671" name="Google Shape;671;p64"/>
          <p:cNvCxnSpPr>
            <a:stCxn id="666" idx="6"/>
            <a:endCxn id="670" idx="2"/>
          </p:cNvCxnSpPr>
          <p:nvPr/>
        </p:nvCxnSpPr>
        <p:spPr>
          <a:xfrm flipH="1" rot="10800000">
            <a:off x="7481123" y="2610757"/>
            <a:ext cx="884400" cy="993000"/>
          </a:xfrm>
          <a:prstGeom prst="straightConnector1">
            <a:avLst/>
          </a:prstGeom>
          <a:noFill/>
          <a:ln cap="flat" cmpd="sng" w="12700">
            <a:solidFill>
              <a:schemeClr val="accent1"/>
            </a:solidFill>
            <a:prstDash val="solid"/>
            <a:miter lim="800000"/>
            <a:headEnd len="sm" w="sm" type="none"/>
            <a:tailEnd len="sm" w="sm" type="none"/>
          </a:ln>
        </p:spPr>
      </p:cxnSp>
      <p:cxnSp>
        <p:nvCxnSpPr>
          <p:cNvPr id="672" name="Google Shape;672;p64"/>
          <p:cNvCxnSpPr>
            <a:stCxn id="668" idx="6"/>
            <a:endCxn id="670" idx="2"/>
          </p:cNvCxnSpPr>
          <p:nvPr/>
        </p:nvCxnSpPr>
        <p:spPr>
          <a:xfrm>
            <a:off x="7481123" y="1484753"/>
            <a:ext cx="884400" cy="1125900"/>
          </a:xfrm>
          <a:prstGeom prst="straightConnector1">
            <a:avLst/>
          </a:prstGeom>
          <a:noFill/>
          <a:ln cap="flat" cmpd="sng" w="12700">
            <a:solidFill>
              <a:schemeClr val="accent1"/>
            </a:solidFill>
            <a:prstDash val="solid"/>
            <a:miter lim="800000"/>
            <a:headEnd len="sm" w="sm" type="none"/>
            <a:tailEnd len="sm" w="sm" type="none"/>
          </a:ln>
        </p:spPr>
      </p:cxnSp>
      <p:sp>
        <p:nvSpPr>
          <p:cNvPr id="670" name="Google Shape;670;p64"/>
          <p:cNvSpPr/>
          <p:nvPr/>
        </p:nvSpPr>
        <p:spPr>
          <a:xfrm>
            <a:off x="8365394" y="2364431"/>
            <a:ext cx="492600" cy="492600"/>
          </a:xfrm>
          <a:prstGeom prst="ellipse">
            <a:avLst/>
          </a:prstGeom>
          <a:blipFill rotWithShape="1">
            <a:blip r:embed="rId2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73" name="Google Shape;673;p64"/>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Pixels as input</a:t>
            </a:r>
            <a:endParaRPr/>
          </a:p>
        </p:txBody>
      </p:sp>
      <p:graphicFrame>
        <p:nvGraphicFramePr>
          <p:cNvPr id="674" name="Google Shape;674;p64"/>
          <p:cNvGraphicFramePr/>
          <p:nvPr/>
        </p:nvGraphicFramePr>
        <p:xfrm>
          <a:off x="379286" y="1535271"/>
          <a:ext cx="3000000" cy="3000000"/>
        </p:xfrm>
        <a:graphic>
          <a:graphicData uri="http://schemas.openxmlformats.org/drawingml/2006/table">
            <a:tbl>
              <a:tblPr bandRow="1" firstRow="1">
                <a:noFill/>
                <a:tableStyleId>{9EEFF428-9EA5-4189-BCB7-54D9423761BC}</a:tableStyleId>
              </a:tblPr>
              <a:tblGrid>
                <a:gridCol w="883100"/>
              </a:tblGrid>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48925">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22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r>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sp>
        <p:nvSpPr>
          <p:cNvPr id="675" name="Google Shape;675;p64"/>
          <p:cNvSpPr txBox="1"/>
          <p:nvPr/>
        </p:nvSpPr>
        <p:spPr>
          <a:xfrm rot="-5400000">
            <a:off x="473789" y="854987"/>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676" name="Google Shape;676;p64"/>
          <p:cNvSpPr txBox="1"/>
          <p:nvPr/>
        </p:nvSpPr>
        <p:spPr>
          <a:xfrm rot="-5400000">
            <a:off x="360689" y="4324862"/>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677" name="Google Shape;677;p64"/>
          <p:cNvSpPr txBox="1"/>
          <p:nvPr/>
        </p:nvSpPr>
        <p:spPr>
          <a:xfrm>
            <a:off x="1081154" y="4775508"/>
            <a:ext cx="7089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FF0000"/>
                </a:solidFill>
                <a:latin typeface="Raleway"/>
                <a:ea typeface="Raleway"/>
                <a:cs typeface="Raleway"/>
                <a:sym typeface="Raleway"/>
              </a:rPr>
              <a:t>The list of pixels is now our input to the network.</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5"/>
          <p:cNvSpPr/>
          <p:nvPr/>
        </p:nvSpPr>
        <p:spPr>
          <a:xfrm>
            <a:off x="3897623" y="1396937"/>
            <a:ext cx="135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3" name="Google Shape;683;p65"/>
          <p:cNvSpPr/>
          <p:nvPr/>
        </p:nvSpPr>
        <p:spPr>
          <a:xfrm>
            <a:off x="1340419" y="1399346"/>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84" name="Google Shape;684;p65"/>
          <p:cNvCxnSpPr>
            <a:endCxn id="685" idx="2"/>
          </p:cNvCxnSpPr>
          <p:nvPr/>
        </p:nvCxnSpPr>
        <p:spPr>
          <a:xfrm flipH="1" rot="10800000">
            <a:off x="1263134" y="1484753"/>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686" name="Google Shape;686;p65"/>
          <p:cNvCxnSpPr>
            <a:endCxn id="685" idx="2"/>
          </p:cNvCxnSpPr>
          <p:nvPr/>
        </p:nvCxnSpPr>
        <p:spPr>
          <a:xfrm flipH="1" rot="10800000">
            <a:off x="1263134" y="1484753"/>
            <a:ext cx="2076900" cy="2412600"/>
          </a:xfrm>
          <a:prstGeom prst="straightConnector1">
            <a:avLst/>
          </a:prstGeom>
          <a:noFill/>
          <a:ln cap="flat" cmpd="sng" w="12700">
            <a:solidFill>
              <a:schemeClr val="accent2"/>
            </a:solidFill>
            <a:prstDash val="solid"/>
            <a:miter lim="800000"/>
            <a:headEnd len="sm" w="sm" type="none"/>
            <a:tailEnd len="sm" w="sm" type="none"/>
          </a:ln>
        </p:spPr>
      </p:cxnSp>
      <p:grpSp>
        <p:nvGrpSpPr>
          <p:cNvPr id="687" name="Google Shape;687;p65"/>
          <p:cNvGrpSpPr/>
          <p:nvPr/>
        </p:nvGrpSpPr>
        <p:grpSpPr>
          <a:xfrm>
            <a:off x="770375" y="1680885"/>
            <a:ext cx="492525" cy="2462728"/>
            <a:chOff x="926753" y="3108744"/>
            <a:chExt cx="656700" cy="3283637"/>
          </a:xfrm>
        </p:grpSpPr>
        <p:sp>
          <p:nvSpPr>
            <p:cNvPr id="688" name="Google Shape;688;p65"/>
            <p:cNvSpPr/>
            <p:nvPr/>
          </p:nvSpPr>
          <p:spPr>
            <a:xfrm>
              <a:off x="926753" y="3108744"/>
              <a:ext cx="656700" cy="656700"/>
            </a:xfrm>
            <a:prstGeom prst="ellipse">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89" name="Google Shape;689;p65"/>
            <p:cNvSpPr/>
            <p:nvPr/>
          </p:nvSpPr>
          <p:spPr>
            <a:xfrm>
              <a:off x="926753" y="4390652"/>
              <a:ext cx="656700" cy="656700"/>
            </a:xfrm>
            <a:prstGeom prst="ellipse">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90" name="Google Shape;690;p65"/>
            <p:cNvSpPr/>
            <p:nvPr/>
          </p:nvSpPr>
          <p:spPr>
            <a:xfrm>
              <a:off x="926753" y="5735681"/>
              <a:ext cx="656700" cy="656700"/>
            </a:xfrm>
            <a:prstGeom prst="ellipse">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grpSp>
      <p:sp>
        <p:nvSpPr>
          <p:cNvPr id="691" name="Google Shape;691;p65"/>
          <p:cNvSpPr/>
          <p:nvPr/>
        </p:nvSpPr>
        <p:spPr>
          <a:xfrm>
            <a:off x="3340034" y="3357457"/>
            <a:ext cx="492600" cy="492600"/>
          </a:xfrm>
          <a:prstGeom prst="ellipse">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92" name="Google Shape;692;p65"/>
          <p:cNvCxnSpPr>
            <a:endCxn id="691" idx="2"/>
          </p:cNvCxnSpPr>
          <p:nvPr/>
        </p:nvCxnSpPr>
        <p:spPr>
          <a:xfrm flipH="1" rot="10800000">
            <a:off x="1263134" y="3603757"/>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693" name="Google Shape;693;p65"/>
          <p:cNvSpPr/>
          <p:nvPr/>
        </p:nvSpPr>
        <p:spPr>
          <a:xfrm>
            <a:off x="1714972" y="3651088"/>
            <a:ext cx="331800" cy="331800"/>
          </a:xfrm>
          <a:prstGeom prst="ellipse">
            <a:avLst/>
          </a:prstGeom>
          <a:blipFill rotWithShape="1">
            <a:blip r:embed="rId7">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94" name="Google Shape;694;p65"/>
          <p:cNvCxnSpPr>
            <a:endCxn id="691" idx="2"/>
          </p:cNvCxnSpPr>
          <p:nvPr/>
        </p:nvCxnSpPr>
        <p:spPr>
          <a:xfrm>
            <a:off x="1263134" y="2888557"/>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695" name="Google Shape;695;p65"/>
          <p:cNvCxnSpPr>
            <a:endCxn id="691" idx="2"/>
          </p:cNvCxnSpPr>
          <p:nvPr/>
        </p:nvCxnSpPr>
        <p:spPr>
          <a:xfrm>
            <a:off x="1263134" y="1927357"/>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696" name="Google Shape;696;p65"/>
          <p:cNvSpPr/>
          <p:nvPr/>
        </p:nvSpPr>
        <p:spPr>
          <a:xfrm>
            <a:off x="1506219" y="2919819"/>
            <a:ext cx="331800" cy="331800"/>
          </a:xfrm>
          <a:prstGeom prst="ellipse">
            <a:avLst/>
          </a:prstGeom>
          <a:blipFill rotWithShape="1">
            <a:blip r:embed="rId8">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97" name="Google Shape;697;p65"/>
          <p:cNvSpPr/>
          <p:nvPr/>
        </p:nvSpPr>
        <p:spPr>
          <a:xfrm>
            <a:off x="1506219" y="2176089"/>
            <a:ext cx="331800" cy="331800"/>
          </a:xfrm>
          <a:prstGeom prst="ellipse">
            <a:avLst/>
          </a:prstGeom>
          <a:blipFill rotWithShape="1">
            <a:blip r:embed="rId9">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98" name="Google Shape;698;p65"/>
          <p:cNvSpPr/>
          <p:nvPr/>
        </p:nvSpPr>
        <p:spPr>
          <a:xfrm>
            <a:off x="3340034" y="2665532"/>
            <a:ext cx="492600" cy="492600"/>
          </a:xfrm>
          <a:prstGeom prst="ellipse">
            <a:avLst/>
          </a:prstGeom>
          <a:blipFill rotWithShape="1">
            <a:blip r:embed="rId1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699" name="Google Shape;699;p65"/>
          <p:cNvCxnSpPr>
            <a:endCxn id="698" idx="2"/>
          </p:cNvCxnSpPr>
          <p:nvPr/>
        </p:nvCxnSpPr>
        <p:spPr>
          <a:xfrm flipH="1" rot="10800000">
            <a:off x="1263134" y="2911832"/>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700" name="Google Shape;700;p65"/>
          <p:cNvCxnSpPr>
            <a:endCxn id="698" idx="2"/>
          </p:cNvCxnSpPr>
          <p:nvPr/>
        </p:nvCxnSpPr>
        <p:spPr>
          <a:xfrm>
            <a:off x="1263134" y="2888732"/>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701" name="Google Shape;701;p65"/>
          <p:cNvCxnSpPr>
            <a:endCxn id="698" idx="2"/>
          </p:cNvCxnSpPr>
          <p:nvPr/>
        </p:nvCxnSpPr>
        <p:spPr>
          <a:xfrm>
            <a:off x="1263134" y="1927232"/>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702" name="Google Shape;702;p65"/>
          <p:cNvSpPr/>
          <p:nvPr/>
        </p:nvSpPr>
        <p:spPr>
          <a:xfrm>
            <a:off x="2536768" y="2367834"/>
            <a:ext cx="331800" cy="331800"/>
          </a:xfrm>
          <a:prstGeom prst="ellipse">
            <a:avLst/>
          </a:prstGeom>
          <a:blipFill rotWithShape="1">
            <a:blip r:embed="rId11">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03" name="Google Shape;703;p65"/>
          <p:cNvSpPr/>
          <p:nvPr/>
        </p:nvSpPr>
        <p:spPr>
          <a:xfrm>
            <a:off x="2648943" y="2724092"/>
            <a:ext cx="331800" cy="331800"/>
          </a:xfrm>
          <a:prstGeom prst="ellipse">
            <a:avLst/>
          </a:prstGeom>
          <a:blipFill rotWithShape="1">
            <a:blip r:embed="rId12">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04" name="Google Shape;704;p65"/>
          <p:cNvSpPr/>
          <p:nvPr/>
        </p:nvSpPr>
        <p:spPr>
          <a:xfrm>
            <a:off x="2038022" y="3274484"/>
            <a:ext cx="331800" cy="331800"/>
          </a:xfrm>
          <a:prstGeom prst="ellipse">
            <a:avLst/>
          </a:prstGeom>
          <a:blipFill rotWithShape="1">
            <a:blip r:embed="rId13">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685" name="Google Shape;685;p65"/>
          <p:cNvSpPr/>
          <p:nvPr/>
        </p:nvSpPr>
        <p:spPr>
          <a:xfrm>
            <a:off x="3340034" y="1238453"/>
            <a:ext cx="492600" cy="492600"/>
          </a:xfrm>
          <a:prstGeom prst="ellipse">
            <a:avLst/>
          </a:prstGeom>
          <a:blipFill rotWithShape="1">
            <a:blip r:embed="rId1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05" name="Google Shape;705;p65"/>
          <p:cNvCxnSpPr>
            <a:endCxn id="685" idx="2"/>
          </p:cNvCxnSpPr>
          <p:nvPr/>
        </p:nvCxnSpPr>
        <p:spPr>
          <a:xfrm flipH="1" rot="10800000">
            <a:off x="1263134" y="1484753"/>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706" name="Google Shape;706;p65"/>
          <p:cNvSpPr/>
          <p:nvPr/>
        </p:nvSpPr>
        <p:spPr>
          <a:xfrm>
            <a:off x="1999370" y="1544287"/>
            <a:ext cx="331800" cy="331800"/>
          </a:xfrm>
          <a:prstGeom prst="ellipse">
            <a:avLst/>
          </a:prstGeom>
          <a:blipFill rotWithShape="1">
            <a:blip r:embed="rId15">
              <a:alphaModFix/>
            </a:blip>
            <a:stretch>
              <a:fillRect b="0" l="-108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07" name="Google Shape;707;p65"/>
          <p:cNvSpPr/>
          <p:nvPr/>
        </p:nvSpPr>
        <p:spPr>
          <a:xfrm>
            <a:off x="2298897" y="1890408"/>
            <a:ext cx="331800" cy="331800"/>
          </a:xfrm>
          <a:prstGeom prst="ellipse">
            <a:avLst/>
          </a:prstGeom>
          <a:blipFill rotWithShape="1">
            <a:blip r:embed="rId16">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08" name="Google Shape;708;p65"/>
          <p:cNvSpPr/>
          <p:nvPr/>
        </p:nvSpPr>
        <p:spPr>
          <a:xfrm>
            <a:off x="2823639" y="1828591"/>
            <a:ext cx="331800" cy="331800"/>
          </a:xfrm>
          <a:prstGeom prst="ellipse">
            <a:avLst/>
          </a:prstGeom>
          <a:blipFill rotWithShape="1">
            <a:blip r:embed="rId17">
              <a:alphaModFix/>
            </a:blip>
            <a:stretch>
              <a:fillRect b="0" l="-11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09" name="Google Shape;709;p65"/>
          <p:cNvSpPr txBox="1"/>
          <p:nvPr/>
        </p:nvSpPr>
        <p:spPr>
          <a:xfrm rot="5400000">
            <a:off x="3426496" y="195159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710" name="Google Shape;710;p65"/>
          <p:cNvSpPr txBox="1"/>
          <p:nvPr/>
        </p:nvSpPr>
        <p:spPr>
          <a:xfrm>
            <a:off x="1843167" y="862972"/>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0</a:t>
            </a:r>
            <a:endParaRPr sz="1100"/>
          </a:p>
        </p:txBody>
      </p:sp>
      <p:sp>
        <p:nvSpPr>
          <p:cNvPr id="711" name="Google Shape;711;p65"/>
          <p:cNvSpPr/>
          <p:nvPr/>
        </p:nvSpPr>
        <p:spPr>
          <a:xfrm>
            <a:off x="5327193" y="3364493"/>
            <a:ext cx="492600" cy="492600"/>
          </a:xfrm>
          <a:prstGeom prst="ellipse">
            <a:avLst/>
          </a:prstGeom>
          <a:blipFill rotWithShape="1">
            <a:blip r:embed="rId18">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12" name="Google Shape;712;p65"/>
          <p:cNvSpPr/>
          <p:nvPr/>
        </p:nvSpPr>
        <p:spPr>
          <a:xfrm>
            <a:off x="5327193" y="2672567"/>
            <a:ext cx="492600" cy="492600"/>
          </a:xfrm>
          <a:prstGeom prst="ellipse">
            <a:avLst/>
          </a:prstGeom>
          <a:blipFill rotWithShape="1">
            <a:blip r:embed="rId1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13" name="Google Shape;713;p65"/>
          <p:cNvSpPr/>
          <p:nvPr/>
        </p:nvSpPr>
        <p:spPr>
          <a:xfrm>
            <a:off x="5327193" y="1245489"/>
            <a:ext cx="492600" cy="492600"/>
          </a:xfrm>
          <a:prstGeom prst="ellipse">
            <a:avLst/>
          </a:prstGeom>
          <a:blipFill rotWithShape="1">
            <a:blip r:embed="rId2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14" name="Google Shape;714;p65"/>
          <p:cNvSpPr txBox="1"/>
          <p:nvPr/>
        </p:nvSpPr>
        <p:spPr>
          <a:xfrm rot="5400000">
            <a:off x="5413655" y="1958627"/>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cxnSp>
        <p:nvCxnSpPr>
          <p:cNvPr id="715" name="Google Shape;715;p65"/>
          <p:cNvCxnSpPr>
            <a:stCxn id="685" idx="6"/>
            <a:endCxn id="713" idx="2"/>
          </p:cNvCxnSpPr>
          <p:nvPr/>
        </p:nvCxnSpPr>
        <p:spPr>
          <a:xfrm>
            <a:off x="3832634" y="1484753"/>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16" name="Google Shape;716;p65"/>
          <p:cNvCxnSpPr>
            <a:stCxn id="685" idx="6"/>
            <a:endCxn id="712" idx="2"/>
          </p:cNvCxnSpPr>
          <p:nvPr/>
        </p:nvCxnSpPr>
        <p:spPr>
          <a:xfrm>
            <a:off x="3832634" y="1484753"/>
            <a:ext cx="1494600" cy="1434000"/>
          </a:xfrm>
          <a:prstGeom prst="straightConnector1">
            <a:avLst/>
          </a:prstGeom>
          <a:noFill/>
          <a:ln cap="flat" cmpd="sng" w="12700">
            <a:solidFill>
              <a:schemeClr val="accent1"/>
            </a:solidFill>
            <a:prstDash val="solid"/>
            <a:miter lim="800000"/>
            <a:headEnd len="sm" w="sm" type="none"/>
            <a:tailEnd len="sm" w="sm" type="none"/>
          </a:ln>
        </p:spPr>
      </p:cxnSp>
      <p:cxnSp>
        <p:nvCxnSpPr>
          <p:cNvPr id="717" name="Google Shape;717;p65"/>
          <p:cNvCxnSpPr>
            <a:stCxn id="685" idx="6"/>
            <a:endCxn id="711" idx="2"/>
          </p:cNvCxnSpPr>
          <p:nvPr/>
        </p:nvCxnSpPr>
        <p:spPr>
          <a:xfrm>
            <a:off x="3832634" y="1484753"/>
            <a:ext cx="1494600" cy="2126100"/>
          </a:xfrm>
          <a:prstGeom prst="straightConnector1">
            <a:avLst/>
          </a:prstGeom>
          <a:noFill/>
          <a:ln cap="flat" cmpd="sng" w="12700">
            <a:solidFill>
              <a:schemeClr val="accent1"/>
            </a:solidFill>
            <a:prstDash val="solid"/>
            <a:miter lim="800000"/>
            <a:headEnd len="sm" w="sm" type="none"/>
            <a:tailEnd len="sm" w="sm" type="none"/>
          </a:ln>
        </p:spPr>
      </p:cxnSp>
      <p:cxnSp>
        <p:nvCxnSpPr>
          <p:cNvPr id="718" name="Google Shape;718;p65"/>
          <p:cNvCxnSpPr>
            <a:stCxn id="698" idx="6"/>
            <a:endCxn id="713" idx="2"/>
          </p:cNvCxnSpPr>
          <p:nvPr/>
        </p:nvCxnSpPr>
        <p:spPr>
          <a:xfrm flipH="1" rot="10800000">
            <a:off x="3832634" y="1491931"/>
            <a:ext cx="1494600" cy="1419900"/>
          </a:xfrm>
          <a:prstGeom prst="straightConnector1">
            <a:avLst/>
          </a:prstGeom>
          <a:noFill/>
          <a:ln cap="flat" cmpd="sng" w="12700">
            <a:solidFill>
              <a:schemeClr val="accent1"/>
            </a:solidFill>
            <a:prstDash val="solid"/>
            <a:miter lim="800000"/>
            <a:headEnd len="sm" w="sm" type="none"/>
            <a:tailEnd len="sm" w="sm" type="none"/>
          </a:ln>
        </p:spPr>
      </p:cxnSp>
      <p:cxnSp>
        <p:nvCxnSpPr>
          <p:cNvPr id="719" name="Google Shape;719;p65"/>
          <p:cNvCxnSpPr>
            <a:stCxn id="691" idx="6"/>
            <a:endCxn id="711" idx="2"/>
          </p:cNvCxnSpPr>
          <p:nvPr/>
        </p:nvCxnSpPr>
        <p:spPr>
          <a:xfrm>
            <a:off x="3832634" y="3603757"/>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20" name="Google Shape;720;p65"/>
          <p:cNvCxnSpPr>
            <a:stCxn id="698" idx="6"/>
            <a:endCxn id="711" idx="2"/>
          </p:cNvCxnSpPr>
          <p:nvPr/>
        </p:nvCxnSpPr>
        <p:spPr>
          <a:xfrm>
            <a:off x="3832634" y="2911831"/>
            <a:ext cx="1494600" cy="699000"/>
          </a:xfrm>
          <a:prstGeom prst="straightConnector1">
            <a:avLst/>
          </a:prstGeom>
          <a:noFill/>
          <a:ln cap="flat" cmpd="sng" w="12700">
            <a:solidFill>
              <a:schemeClr val="accent1"/>
            </a:solidFill>
            <a:prstDash val="solid"/>
            <a:miter lim="800000"/>
            <a:headEnd len="sm" w="sm" type="none"/>
            <a:tailEnd len="sm" w="sm" type="none"/>
          </a:ln>
        </p:spPr>
      </p:cxnSp>
      <p:cxnSp>
        <p:nvCxnSpPr>
          <p:cNvPr id="721" name="Google Shape;721;p65"/>
          <p:cNvCxnSpPr>
            <a:stCxn id="691" idx="6"/>
            <a:endCxn id="712" idx="2"/>
          </p:cNvCxnSpPr>
          <p:nvPr/>
        </p:nvCxnSpPr>
        <p:spPr>
          <a:xfrm flipH="1" rot="10800000">
            <a:off x="3832634" y="2918857"/>
            <a:ext cx="1494600" cy="684900"/>
          </a:xfrm>
          <a:prstGeom prst="straightConnector1">
            <a:avLst/>
          </a:prstGeom>
          <a:noFill/>
          <a:ln cap="flat" cmpd="sng" w="12700">
            <a:solidFill>
              <a:schemeClr val="accent1"/>
            </a:solidFill>
            <a:prstDash val="solid"/>
            <a:miter lim="800000"/>
            <a:headEnd len="sm" w="sm" type="none"/>
            <a:tailEnd len="sm" w="sm" type="none"/>
          </a:ln>
        </p:spPr>
      </p:cxnSp>
      <p:cxnSp>
        <p:nvCxnSpPr>
          <p:cNvPr id="722" name="Google Shape;722;p65"/>
          <p:cNvCxnSpPr>
            <a:stCxn id="698" idx="6"/>
            <a:endCxn id="712" idx="2"/>
          </p:cNvCxnSpPr>
          <p:nvPr/>
        </p:nvCxnSpPr>
        <p:spPr>
          <a:xfrm>
            <a:off x="3832634" y="2911832"/>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23" name="Google Shape;723;p65"/>
          <p:cNvCxnSpPr>
            <a:stCxn id="691" idx="6"/>
            <a:endCxn id="713" idx="2"/>
          </p:cNvCxnSpPr>
          <p:nvPr/>
        </p:nvCxnSpPr>
        <p:spPr>
          <a:xfrm flipH="1" rot="10800000">
            <a:off x="3832634" y="1491757"/>
            <a:ext cx="1494600" cy="2112000"/>
          </a:xfrm>
          <a:prstGeom prst="straightConnector1">
            <a:avLst/>
          </a:prstGeom>
          <a:noFill/>
          <a:ln cap="flat" cmpd="sng" w="12700">
            <a:solidFill>
              <a:schemeClr val="accent1"/>
            </a:solidFill>
            <a:prstDash val="solid"/>
            <a:miter lim="800000"/>
            <a:headEnd len="sm" w="sm" type="none"/>
            <a:tailEnd len="sm" w="sm" type="none"/>
          </a:ln>
        </p:spPr>
      </p:cxnSp>
      <p:sp>
        <p:nvSpPr>
          <p:cNvPr id="724" name="Google Shape;724;p65"/>
          <p:cNvSpPr txBox="1"/>
          <p:nvPr/>
        </p:nvSpPr>
        <p:spPr>
          <a:xfrm>
            <a:off x="4074340" y="858285"/>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1</a:t>
            </a:r>
            <a:endParaRPr sz="1100"/>
          </a:p>
        </p:txBody>
      </p:sp>
      <p:sp>
        <p:nvSpPr>
          <p:cNvPr id="725" name="Google Shape;725;p65"/>
          <p:cNvSpPr txBox="1"/>
          <p:nvPr/>
        </p:nvSpPr>
        <p:spPr>
          <a:xfrm>
            <a:off x="6290022" y="226127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726" name="Google Shape;726;p65"/>
          <p:cNvSpPr/>
          <p:nvPr/>
        </p:nvSpPr>
        <p:spPr>
          <a:xfrm>
            <a:off x="6988523" y="3357457"/>
            <a:ext cx="492600" cy="492600"/>
          </a:xfrm>
          <a:prstGeom prst="ellipse">
            <a:avLst/>
          </a:prstGeom>
          <a:blipFill rotWithShape="1">
            <a:blip r:embed="rId21">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27" name="Google Shape;727;p65"/>
          <p:cNvSpPr/>
          <p:nvPr/>
        </p:nvSpPr>
        <p:spPr>
          <a:xfrm>
            <a:off x="6988523" y="2665532"/>
            <a:ext cx="492600" cy="492600"/>
          </a:xfrm>
          <a:prstGeom prst="ellipse">
            <a:avLst/>
          </a:prstGeom>
          <a:blipFill rotWithShape="1">
            <a:blip r:embed="rId22">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28" name="Google Shape;728;p65"/>
          <p:cNvSpPr/>
          <p:nvPr/>
        </p:nvSpPr>
        <p:spPr>
          <a:xfrm>
            <a:off x="6988523" y="1238453"/>
            <a:ext cx="492600" cy="492600"/>
          </a:xfrm>
          <a:prstGeom prst="ellipse">
            <a:avLst/>
          </a:prstGeom>
          <a:blipFill rotWithShape="1">
            <a:blip r:embed="rId2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29" name="Google Shape;729;p65"/>
          <p:cNvCxnSpPr>
            <a:stCxn id="726" idx="6"/>
            <a:endCxn id="730" idx="2"/>
          </p:cNvCxnSpPr>
          <p:nvPr/>
        </p:nvCxnSpPr>
        <p:spPr>
          <a:xfrm flipH="1" rot="10800000">
            <a:off x="7481123" y="2610757"/>
            <a:ext cx="884400" cy="993000"/>
          </a:xfrm>
          <a:prstGeom prst="straightConnector1">
            <a:avLst/>
          </a:prstGeom>
          <a:noFill/>
          <a:ln cap="flat" cmpd="sng" w="12700">
            <a:solidFill>
              <a:schemeClr val="accent1"/>
            </a:solidFill>
            <a:prstDash val="solid"/>
            <a:miter lim="800000"/>
            <a:headEnd len="sm" w="sm" type="none"/>
            <a:tailEnd len="sm" w="sm" type="none"/>
          </a:ln>
        </p:spPr>
      </p:cxnSp>
      <p:sp>
        <p:nvSpPr>
          <p:cNvPr id="730" name="Google Shape;730;p65"/>
          <p:cNvSpPr/>
          <p:nvPr/>
        </p:nvSpPr>
        <p:spPr>
          <a:xfrm>
            <a:off x="8365394" y="2364431"/>
            <a:ext cx="492600" cy="492600"/>
          </a:xfrm>
          <a:prstGeom prst="ellipse">
            <a:avLst/>
          </a:prstGeom>
          <a:blipFill rotWithShape="1">
            <a:blip r:embed="rId2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31" name="Google Shape;731;p65"/>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Pixels as input</a:t>
            </a:r>
            <a:endParaRPr/>
          </a:p>
        </p:txBody>
      </p:sp>
      <p:graphicFrame>
        <p:nvGraphicFramePr>
          <p:cNvPr id="732" name="Google Shape;732;p65"/>
          <p:cNvGraphicFramePr/>
          <p:nvPr/>
        </p:nvGraphicFramePr>
        <p:xfrm>
          <a:off x="379286" y="1535271"/>
          <a:ext cx="3000000" cy="3000000"/>
        </p:xfrm>
        <a:graphic>
          <a:graphicData uri="http://schemas.openxmlformats.org/drawingml/2006/table">
            <a:tbl>
              <a:tblPr bandRow="1" firstRow="1">
                <a:noFill/>
                <a:tableStyleId>{9EEFF428-9EA5-4189-BCB7-54D9423761BC}</a:tableStyleId>
              </a:tblPr>
              <a:tblGrid>
                <a:gridCol w="883100"/>
              </a:tblGrid>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48925">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22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r>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sp>
        <p:nvSpPr>
          <p:cNvPr id="733" name="Google Shape;733;p65"/>
          <p:cNvSpPr txBox="1"/>
          <p:nvPr/>
        </p:nvSpPr>
        <p:spPr>
          <a:xfrm rot="-5400000">
            <a:off x="473789" y="854987"/>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734" name="Google Shape;734;p65"/>
          <p:cNvSpPr txBox="1"/>
          <p:nvPr/>
        </p:nvSpPr>
        <p:spPr>
          <a:xfrm rot="-5400000">
            <a:off x="360689" y="4324862"/>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735" name="Google Shape;735;p65"/>
          <p:cNvSpPr txBox="1"/>
          <p:nvPr/>
        </p:nvSpPr>
        <p:spPr>
          <a:xfrm>
            <a:off x="2868457" y="4307457"/>
            <a:ext cx="2910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FF0000"/>
                </a:solidFill>
                <a:latin typeface="Raleway"/>
                <a:ea typeface="Raleway"/>
                <a:cs typeface="Raleway"/>
                <a:sym typeface="Raleway"/>
              </a:rPr>
              <a:t>We will use only two layers in our model.</a:t>
            </a:r>
            <a:endParaRPr sz="1100"/>
          </a:p>
        </p:txBody>
      </p:sp>
      <p:sp>
        <p:nvSpPr>
          <p:cNvPr id="736" name="Google Shape;736;p65"/>
          <p:cNvSpPr txBox="1"/>
          <p:nvPr/>
        </p:nvSpPr>
        <p:spPr>
          <a:xfrm>
            <a:off x="6233111" y="4307457"/>
            <a:ext cx="29109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FF0000"/>
                </a:solidFill>
                <a:latin typeface="Raleway"/>
                <a:ea typeface="Raleway"/>
                <a:cs typeface="Raleway"/>
                <a:sym typeface="Raleway"/>
              </a:rPr>
              <a:t>The output can take 10 different values, one per number, Our output needs 9 units.</a:t>
            </a:r>
            <a:endParaRPr sz="1100"/>
          </a:p>
        </p:txBody>
      </p:sp>
      <p:cxnSp>
        <p:nvCxnSpPr>
          <p:cNvPr id="737" name="Google Shape;737;p65"/>
          <p:cNvCxnSpPr>
            <a:stCxn id="727" idx="6"/>
            <a:endCxn id="730" idx="2"/>
          </p:cNvCxnSpPr>
          <p:nvPr/>
        </p:nvCxnSpPr>
        <p:spPr>
          <a:xfrm flipH="1" rot="10800000">
            <a:off x="7481123" y="2610632"/>
            <a:ext cx="884400" cy="301200"/>
          </a:xfrm>
          <a:prstGeom prst="straightConnector1">
            <a:avLst/>
          </a:prstGeom>
          <a:noFill/>
          <a:ln cap="flat" cmpd="sng" w="12700">
            <a:solidFill>
              <a:schemeClr val="accent1"/>
            </a:solidFill>
            <a:prstDash val="solid"/>
            <a:miter lim="800000"/>
            <a:headEnd len="sm" w="sm" type="none"/>
            <a:tailEnd len="sm" w="sm" type="none"/>
          </a:ln>
        </p:spPr>
      </p:cxnSp>
      <p:cxnSp>
        <p:nvCxnSpPr>
          <p:cNvPr id="738" name="Google Shape;738;p65"/>
          <p:cNvCxnSpPr>
            <a:stCxn id="728" idx="6"/>
            <a:endCxn id="730" idx="2"/>
          </p:cNvCxnSpPr>
          <p:nvPr/>
        </p:nvCxnSpPr>
        <p:spPr>
          <a:xfrm>
            <a:off x="7481123" y="1484753"/>
            <a:ext cx="884400" cy="112590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aphicFrame>
        <p:nvGraphicFramePr>
          <p:cNvPr id="743" name="Google Shape;743;p66"/>
          <p:cNvGraphicFramePr/>
          <p:nvPr/>
        </p:nvGraphicFramePr>
        <p:xfrm>
          <a:off x="379286" y="1535271"/>
          <a:ext cx="3000000" cy="3000000"/>
        </p:xfrm>
        <a:graphic>
          <a:graphicData uri="http://schemas.openxmlformats.org/drawingml/2006/table">
            <a:tbl>
              <a:tblPr bandRow="1" firstRow="1">
                <a:noFill/>
                <a:tableStyleId>{9EEFF428-9EA5-4189-BCB7-54D9423761BC}</a:tableStyleId>
              </a:tblPr>
              <a:tblGrid>
                <a:gridCol w="883100"/>
              </a:tblGrid>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48925">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22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r>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sp>
        <p:nvSpPr>
          <p:cNvPr id="744" name="Google Shape;744;p66"/>
          <p:cNvSpPr txBox="1"/>
          <p:nvPr/>
        </p:nvSpPr>
        <p:spPr>
          <a:xfrm rot="-5400000">
            <a:off x="473789" y="854987"/>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745" name="Google Shape;745;p66"/>
          <p:cNvSpPr/>
          <p:nvPr/>
        </p:nvSpPr>
        <p:spPr>
          <a:xfrm>
            <a:off x="3897623" y="1396937"/>
            <a:ext cx="135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6" name="Google Shape;746;p66"/>
          <p:cNvSpPr/>
          <p:nvPr/>
        </p:nvSpPr>
        <p:spPr>
          <a:xfrm>
            <a:off x="1340419" y="1399346"/>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47" name="Google Shape;747;p66"/>
          <p:cNvCxnSpPr>
            <a:endCxn id="748" idx="2"/>
          </p:cNvCxnSpPr>
          <p:nvPr/>
        </p:nvCxnSpPr>
        <p:spPr>
          <a:xfrm flipH="1" rot="10800000">
            <a:off x="1263134" y="1484753"/>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749" name="Google Shape;749;p66"/>
          <p:cNvCxnSpPr>
            <a:endCxn id="748" idx="2"/>
          </p:cNvCxnSpPr>
          <p:nvPr/>
        </p:nvCxnSpPr>
        <p:spPr>
          <a:xfrm flipH="1" rot="10800000">
            <a:off x="1263134" y="1484753"/>
            <a:ext cx="2076900" cy="2412600"/>
          </a:xfrm>
          <a:prstGeom prst="straightConnector1">
            <a:avLst/>
          </a:prstGeom>
          <a:noFill/>
          <a:ln cap="flat" cmpd="sng" w="12700">
            <a:solidFill>
              <a:schemeClr val="accent2"/>
            </a:solidFill>
            <a:prstDash val="solid"/>
            <a:miter lim="800000"/>
            <a:headEnd len="sm" w="sm" type="none"/>
            <a:tailEnd len="sm" w="sm" type="none"/>
          </a:ln>
        </p:spPr>
      </p:cxnSp>
      <p:sp>
        <p:nvSpPr>
          <p:cNvPr id="750" name="Google Shape;750;p66"/>
          <p:cNvSpPr/>
          <p:nvPr/>
        </p:nvSpPr>
        <p:spPr>
          <a:xfrm>
            <a:off x="3340034" y="3357457"/>
            <a:ext cx="492600" cy="492600"/>
          </a:xfrm>
          <a:prstGeom prst="ellipse">
            <a:avLst/>
          </a:prstGeom>
          <a:blipFill rotWithShape="1">
            <a:blip r:embed="rId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51" name="Google Shape;751;p66"/>
          <p:cNvCxnSpPr>
            <a:endCxn id="750" idx="2"/>
          </p:cNvCxnSpPr>
          <p:nvPr/>
        </p:nvCxnSpPr>
        <p:spPr>
          <a:xfrm flipH="1" rot="10800000">
            <a:off x="1263134" y="3603757"/>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752" name="Google Shape;752;p66"/>
          <p:cNvSpPr/>
          <p:nvPr/>
        </p:nvSpPr>
        <p:spPr>
          <a:xfrm>
            <a:off x="1714972" y="3651088"/>
            <a:ext cx="331800" cy="331800"/>
          </a:xfrm>
          <a:prstGeom prst="ellipse">
            <a:avLst/>
          </a:prstGeom>
          <a:blipFill rotWithShape="1">
            <a:blip r:embed="rId4">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53" name="Google Shape;753;p66"/>
          <p:cNvCxnSpPr>
            <a:endCxn id="750" idx="2"/>
          </p:cNvCxnSpPr>
          <p:nvPr/>
        </p:nvCxnSpPr>
        <p:spPr>
          <a:xfrm>
            <a:off x="1263134" y="2888557"/>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754" name="Google Shape;754;p66"/>
          <p:cNvCxnSpPr>
            <a:endCxn id="750" idx="2"/>
          </p:cNvCxnSpPr>
          <p:nvPr/>
        </p:nvCxnSpPr>
        <p:spPr>
          <a:xfrm>
            <a:off x="1263134" y="1927357"/>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755" name="Google Shape;755;p66"/>
          <p:cNvSpPr/>
          <p:nvPr/>
        </p:nvSpPr>
        <p:spPr>
          <a:xfrm>
            <a:off x="1506219" y="2919819"/>
            <a:ext cx="331800" cy="331800"/>
          </a:xfrm>
          <a:prstGeom prst="ellipse">
            <a:avLst/>
          </a:prstGeom>
          <a:blipFill rotWithShape="1">
            <a:blip r:embed="rId5">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56" name="Google Shape;756;p66"/>
          <p:cNvSpPr/>
          <p:nvPr/>
        </p:nvSpPr>
        <p:spPr>
          <a:xfrm>
            <a:off x="1506219" y="2176089"/>
            <a:ext cx="331800" cy="331800"/>
          </a:xfrm>
          <a:prstGeom prst="ellipse">
            <a:avLst/>
          </a:prstGeom>
          <a:blipFill rotWithShape="1">
            <a:blip r:embed="rId6">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57" name="Google Shape;757;p66"/>
          <p:cNvSpPr/>
          <p:nvPr/>
        </p:nvSpPr>
        <p:spPr>
          <a:xfrm>
            <a:off x="3340034" y="2665532"/>
            <a:ext cx="492600" cy="492600"/>
          </a:xfrm>
          <a:prstGeom prst="ellipse">
            <a:avLst/>
          </a:prstGeom>
          <a:blipFill rotWithShape="1">
            <a:blip r:embed="rId7">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58" name="Google Shape;758;p66"/>
          <p:cNvCxnSpPr>
            <a:endCxn id="757" idx="2"/>
          </p:cNvCxnSpPr>
          <p:nvPr/>
        </p:nvCxnSpPr>
        <p:spPr>
          <a:xfrm flipH="1" rot="10800000">
            <a:off x="1263134" y="2911832"/>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759" name="Google Shape;759;p66"/>
          <p:cNvCxnSpPr>
            <a:endCxn id="757" idx="2"/>
          </p:cNvCxnSpPr>
          <p:nvPr/>
        </p:nvCxnSpPr>
        <p:spPr>
          <a:xfrm>
            <a:off x="1263134" y="2888732"/>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760" name="Google Shape;760;p66"/>
          <p:cNvCxnSpPr>
            <a:endCxn id="757" idx="2"/>
          </p:cNvCxnSpPr>
          <p:nvPr/>
        </p:nvCxnSpPr>
        <p:spPr>
          <a:xfrm>
            <a:off x="1263134" y="1927232"/>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761" name="Google Shape;761;p66"/>
          <p:cNvSpPr/>
          <p:nvPr/>
        </p:nvSpPr>
        <p:spPr>
          <a:xfrm>
            <a:off x="2536768" y="2367834"/>
            <a:ext cx="331800" cy="331800"/>
          </a:xfrm>
          <a:prstGeom prst="ellipse">
            <a:avLst/>
          </a:prstGeom>
          <a:blipFill rotWithShape="1">
            <a:blip r:embed="rId8">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62" name="Google Shape;762;p66"/>
          <p:cNvSpPr/>
          <p:nvPr/>
        </p:nvSpPr>
        <p:spPr>
          <a:xfrm>
            <a:off x="2648943" y="2724092"/>
            <a:ext cx="331800" cy="331800"/>
          </a:xfrm>
          <a:prstGeom prst="ellipse">
            <a:avLst/>
          </a:prstGeom>
          <a:blipFill rotWithShape="1">
            <a:blip r:embed="rId9">
              <a:alphaModFix/>
            </a:blip>
            <a:stretch>
              <a:fillRect b="0" l="-539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63" name="Google Shape;763;p66"/>
          <p:cNvSpPr/>
          <p:nvPr/>
        </p:nvSpPr>
        <p:spPr>
          <a:xfrm>
            <a:off x="2038022" y="3274484"/>
            <a:ext cx="331800" cy="331800"/>
          </a:xfrm>
          <a:prstGeom prst="ellipse">
            <a:avLst/>
          </a:prstGeom>
          <a:blipFill rotWithShape="1">
            <a:blip r:embed="rId10">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48" name="Google Shape;748;p66"/>
          <p:cNvSpPr/>
          <p:nvPr/>
        </p:nvSpPr>
        <p:spPr>
          <a:xfrm>
            <a:off x="3340034" y="1238453"/>
            <a:ext cx="492600" cy="492600"/>
          </a:xfrm>
          <a:prstGeom prst="ellipse">
            <a:avLst/>
          </a:prstGeom>
          <a:blipFill rotWithShape="1">
            <a:blip r:embed="rId11">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764" name="Google Shape;764;p66"/>
          <p:cNvCxnSpPr>
            <a:endCxn id="748" idx="2"/>
          </p:cNvCxnSpPr>
          <p:nvPr/>
        </p:nvCxnSpPr>
        <p:spPr>
          <a:xfrm flipH="1" rot="10800000">
            <a:off x="1263134" y="1484753"/>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765" name="Google Shape;765;p66"/>
          <p:cNvSpPr/>
          <p:nvPr/>
        </p:nvSpPr>
        <p:spPr>
          <a:xfrm>
            <a:off x="1999370" y="1544287"/>
            <a:ext cx="331800" cy="331800"/>
          </a:xfrm>
          <a:prstGeom prst="ellipse">
            <a:avLst/>
          </a:prstGeom>
          <a:blipFill rotWithShape="1">
            <a:blip r:embed="rId12">
              <a:alphaModFix/>
            </a:blip>
            <a:stretch>
              <a:fillRect b="0" l="-108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66" name="Google Shape;766;p66"/>
          <p:cNvSpPr/>
          <p:nvPr/>
        </p:nvSpPr>
        <p:spPr>
          <a:xfrm>
            <a:off x="2298897" y="1890408"/>
            <a:ext cx="331800" cy="331800"/>
          </a:xfrm>
          <a:prstGeom prst="ellipse">
            <a:avLst/>
          </a:prstGeom>
          <a:blipFill rotWithShape="1">
            <a:blip r:embed="rId13">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67" name="Google Shape;767;p66"/>
          <p:cNvSpPr/>
          <p:nvPr/>
        </p:nvSpPr>
        <p:spPr>
          <a:xfrm>
            <a:off x="2823639" y="1828591"/>
            <a:ext cx="331800" cy="331800"/>
          </a:xfrm>
          <a:prstGeom prst="ellipse">
            <a:avLst/>
          </a:prstGeom>
          <a:blipFill rotWithShape="1">
            <a:blip r:embed="rId14">
              <a:alphaModFix/>
            </a:blip>
            <a:stretch>
              <a:fillRect b="0" l="-11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68" name="Google Shape;768;p66"/>
          <p:cNvSpPr txBox="1"/>
          <p:nvPr/>
        </p:nvSpPr>
        <p:spPr>
          <a:xfrm rot="5400000">
            <a:off x="3426496" y="1951591"/>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769" name="Google Shape;769;p66"/>
          <p:cNvSpPr txBox="1"/>
          <p:nvPr/>
        </p:nvSpPr>
        <p:spPr>
          <a:xfrm>
            <a:off x="1843167" y="862972"/>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0</a:t>
            </a:r>
            <a:endParaRPr sz="1100"/>
          </a:p>
        </p:txBody>
      </p:sp>
      <p:sp>
        <p:nvSpPr>
          <p:cNvPr id="770" name="Google Shape;770;p66"/>
          <p:cNvSpPr/>
          <p:nvPr/>
        </p:nvSpPr>
        <p:spPr>
          <a:xfrm>
            <a:off x="5327193" y="3364493"/>
            <a:ext cx="492600" cy="492600"/>
          </a:xfrm>
          <a:prstGeom prst="ellipse">
            <a:avLst/>
          </a:prstGeom>
          <a:blipFill rotWithShape="1">
            <a:blip r:embed="rId1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71" name="Google Shape;771;p66"/>
          <p:cNvSpPr/>
          <p:nvPr/>
        </p:nvSpPr>
        <p:spPr>
          <a:xfrm>
            <a:off x="5327193" y="2672567"/>
            <a:ext cx="492600" cy="492600"/>
          </a:xfrm>
          <a:prstGeom prst="ellipse">
            <a:avLst/>
          </a:prstGeom>
          <a:blipFill rotWithShape="1">
            <a:blip r:embed="rId1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72" name="Google Shape;772;p66"/>
          <p:cNvSpPr/>
          <p:nvPr/>
        </p:nvSpPr>
        <p:spPr>
          <a:xfrm>
            <a:off x="5327193" y="1245489"/>
            <a:ext cx="492600" cy="492600"/>
          </a:xfrm>
          <a:prstGeom prst="ellipse">
            <a:avLst/>
          </a:prstGeom>
          <a:blipFill rotWithShape="1">
            <a:blip r:embed="rId17">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73" name="Google Shape;773;p66"/>
          <p:cNvSpPr txBox="1"/>
          <p:nvPr/>
        </p:nvSpPr>
        <p:spPr>
          <a:xfrm rot="5400000">
            <a:off x="5413655" y="1958627"/>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cxnSp>
        <p:nvCxnSpPr>
          <p:cNvPr id="774" name="Google Shape;774;p66"/>
          <p:cNvCxnSpPr>
            <a:stCxn id="748" idx="6"/>
            <a:endCxn id="772" idx="2"/>
          </p:cNvCxnSpPr>
          <p:nvPr/>
        </p:nvCxnSpPr>
        <p:spPr>
          <a:xfrm>
            <a:off x="3832634" y="1484753"/>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75" name="Google Shape;775;p66"/>
          <p:cNvCxnSpPr>
            <a:stCxn id="748" idx="6"/>
            <a:endCxn id="771" idx="2"/>
          </p:cNvCxnSpPr>
          <p:nvPr/>
        </p:nvCxnSpPr>
        <p:spPr>
          <a:xfrm>
            <a:off x="3832634" y="1484753"/>
            <a:ext cx="1494600" cy="1434000"/>
          </a:xfrm>
          <a:prstGeom prst="straightConnector1">
            <a:avLst/>
          </a:prstGeom>
          <a:noFill/>
          <a:ln cap="flat" cmpd="sng" w="12700">
            <a:solidFill>
              <a:schemeClr val="accent1"/>
            </a:solidFill>
            <a:prstDash val="solid"/>
            <a:miter lim="800000"/>
            <a:headEnd len="sm" w="sm" type="none"/>
            <a:tailEnd len="sm" w="sm" type="none"/>
          </a:ln>
        </p:spPr>
      </p:cxnSp>
      <p:cxnSp>
        <p:nvCxnSpPr>
          <p:cNvPr id="776" name="Google Shape;776;p66"/>
          <p:cNvCxnSpPr>
            <a:stCxn id="748" idx="6"/>
            <a:endCxn id="770" idx="2"/>
          </p:cNvCxnSpPr>
          <p:nvPr/>
        </p:nvCxnSpPr>
        <p:spPr>
          <a:xfrm>
            <a:off x="3832634" y="1484753"/>
            <a:ext cx="1494600" cy="2126100"/>
          </a:xfrm>
          <a:prstGeom prst="straightConnector1">
            <a:avLst/>
          </a:prstGeom>
          <a:noFill/>
          <a:ln cap="flat" cmpd="sng" w="12700">
            <a:solidFill>
              <a:schemeClr val="accent1"/>
            </a:solidFill>
            <a:prstDash val="solid"/>
            <a:miter lim="800000"/>
            <a:headEnd len="sm" w="sm" type="none"/>
            <a:tailEnd len="sm" w="sm" type="none"/>
          </a:ln>
        </p:spPr>
      </p:cxnSp>
      <p:cxnSp>
        <p:nvCxnSpPr>
          <p:cNvPr id="777" name="Google Shape;777;p66"/>
          <p:cNvCxnSpPr>
            <a:stCxn id="757" idx="6"/>
            <a:endCxn id="772" idx="2"/>
          </p:cNvCxnSpPr>
          <p:nvPr/>
        </p:nvCxnSpPr>
        <p:spPr>
          <a:xfrm flipH="1" rot="10800000">
            <a:off x="3832634" y="1491931"/>
            <a:ext cx="1494600" cy="1419900"/>
          </a:xfrm>
          <a:prstGeom prst="straightConnector1">
            <a:avLst/>
          </a:prstGeom>
          <a:noFill/>
          <a:ln cap="flat" cmpd="sng" w="12700">
            <a:solidFill>
              <a:schemeClr val="accent1"/>
            </a:solidFill>
            <a:prstDash val="solid"/>
            <a:miter lim="800000"/>
            <a:headEnd len="sm" w="sm" type="none"/>
            <a:tailEnd len="sm" w="sm" type="none"/>
          </a:ln>
        </p:spPr>
      </p:cxnSp>
      <p:cxnSp>
        <p:nvCxnSpPr>
          <p:cNvPr id="778" name="Google Shape;778;p66"/>
          <p:cNvCxnSpPr>
            <a:stCxn id="750" idx="6"/>
            <a:endCxn id="770" idx="2"/>
          </p:cNvCxnSpPr>
          <p:nvPr/>
        </p:nvCxnSpPr>
        <p:spPr>
          <a:xfrm>
            <a:off x="3832634" y="3603757"/>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79" name="Google Shape;779;p66"/>
          <p:cNvCxnSpPr>
            <a:stCxn id="757" idx="6"/>
            <a:endCxn id="770" idx="2"/>
          </p:cNvCxnSpPr>
          <p:nvPr/>
        </p:nvCxnSpPr>
        <p:spPr>
          <a:xfrm>
            <a:off x="3832634" y="2911831"/>
            <a:ext cx="1494600" cy="699000"/>
          </a:xfrm>
          <a:prstGeom prst="straightConnector1">
            <a:avLst/>
          </a:prstGeom>
          <a:noFill/>
          <a:ln cap="flat" cmpd="sng" w="12700">
            <a:solidFill>
              <a:schemeClr val="accent1"/>
            </a:solidFill>
            <a:prstDash val="solid"/>
            <a:miter lim="800000"/>
            <a:headEnd len="sm" w="sm" type="none"/>
            <a:tailEnd len="sm" w="sm" type="none"/>
          </a:ln>
        </p:spPr>
      </p:cxnSp>
      <p:cxnSp>
        <p:nvCxnSpPr>
          <p:cNvPr id="780" name="Google Shape;780;p66"/>
          <p:cNvCxnSpPr>
            <a:stCxn id="750" idx="6"/>
            <a:endCxn id="771" idx="2"/>
          </p:cNvCxnSpPr>
          <p:nvPr/>
        </p:nvCxnSpPr>
        <p:spPr>
          <a:xfrm flipH="1" rot="10800000">
            <a:off x="3832634" y="2918857"/>
            <a:ext cx="1494600" cy="684900"/>
          </a:xfrm>
          <a:prstGeom prst="straightConnector1">
            <a:avLst/>
          </a:prstGeom>
          <a:noFill/>
          <a:ln cap="flat" cmpd="sng" w="12700">
            <a:solidFill>
              <a:schemeClr val="accent1"/>
            </a:solidFill>
            <a:prstDash val="solid"/>
            <a:miter lim="800000"/>
            <a:headEnd len="sm" w="sm" type="none"/>
            <a:tailEnd len="sm" w="sm" type="none"/>
          </a:ln>
        </p:spPr>
      </p:cxnSp>
      <p:cxnSp>
        <p:nvCxnSpPr>
          <p:cNvPr id="781" name="Google Shape;781;p66"/>
          <p:cNvCxnSpPr>
            <a:stCxn id="757" idx="6"/>
            <a:endCxn id="771" idx="2"/>
          </p:cNvCxnSpPr>
          <p:nvPr/>
        </p:nvCxnSpPr>
        <p:spPr>
          <a:xfrm>
            <a:off x="3832634" y="2911832"/>
            <a:ext cx="1494600" cy="6900"/>
          </a:xfrm>
          <a:prstGeom prst="straightConnector1">
            <a:avLst/>
          </a:prstGeom>
          <a:noFill/>
          <a:ln cap="flat" cmpd="sng" w="12700">
            <a:solidFill>
              <a:schemeClr val="accent1"/>
            </a:solidFill>
            <a:prstDash val="solid"/>
            <a:miter lim="800000"/>
            <a:headEnd len="sm" w="sm" type="none"/>
            <a:tailEnd len="sm" w="sm" type="none"/>
          </a:ln>
        </p:spPr>
      </p:cxnSp>
      <p:cxnSp>
        <p:nvCxnSpPr>
          <p:cNvPr id="782" name="Google Shape;782;p66"/>
          <p:cNvCxnSpPr>
            <a:stCxn id="750" idx="6"/>
            <a:endCxn id="772" idx="2"/>
          </p:cNvCxnSpPr>
          <p:nvPr/>
        </p:nvCxnSpPr>
        <p:spPr>
          <a:xfrm flipH="1" rot="10800000">
            <a:off x="3832634" y="1491757"/>
            <a:ext cx="1494600" cy="2112000"/>
          </a:xfrm>
          <a:prstGeom prst="straightConnector1">
            <a:avLst/>
          </a:prstGeom>
          <a:noFill/>
          <a:ln cap="flat" cmpd="sng" w="12700">
            <a:solidFill>
              <a:schemeClr val="accent1"/>
            </a:solidFill>
            <a:prstDash val="solid"/>
            <a:miter lim="800000"/>
            <a:headEnd len="sm" w="sm" type="none"/>
            <a:tailEnd len="sm" w="sm" type="none"/>
          </a:ln>
        </p:spPr>
      </p:cxnSp>
      <p:sp>
        <p:nvSpPr>
          <p:cNvPr id="783" name="Google Shape;783;p66"/>
          <p:cNvSpPr txBox="1"/>
          <p:nvPr/>
        </p:nvSpPr>
        <p:spPr>
          <a:xfrm>
            <a:off x="4074340" y="858285"/>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1</a:t>
            </a:r>
            <a:endParaRPr sz="1100"/>
          </a:p>
        </p:txBody>
      </p:sp>
      <p:cxnSp>
        <p:nvCxnSpPr>
          <p:cNvPr id="784" name="Google Shape;784;p66"/>
          <p:cNvCxnSpPr>
            <a:stCxn id="772" idx="6"/>
            <a:endCxn id="785" idx="2"/>
          </p:cNvCxnSpPr>
          <p:nvPr/>
        </p:nvCxnSpPr>
        <p:spPr>
          <a:xfrm flipH="1" rot="10800000">
            <a:off x="5819793" y="1480689"/>
            <a:ext cx="1631700" cy="11100"/>
          </a:xfrm>
          <a:prstGeom prst="straightConnector1">
            <a:avLst/>
          </a:prstGeom>
          <a:noFill/>
          <a:ln cap="flat" cmpd="sng" w="12700">
            <a:solidFill>
              <a:schemeClr val="accent1"/>
            </a:solidFill>
            <a:prstDash val="solid"/>
            <a:miter lim="800000"/>
            <a:headEnd len="sm" w="sm" type="none"/>
            <a:tailEnd len="sm" w="sm" type="none"/>
          </a:ln>
        </p:spPr>
      </p:cxnSp>
      <p:cxnSp>
        <p:nvCxnSpPr>
          <p:cNvPr id="786" name="Google Shape;786;p66"/>
          <p:cNvCxnSpPr>
            <a:stCxn id="770" idx="6"/>
            <a:endCxn id="785" idx="2"/>
          </p:cNvCxnSpPr>
          <p:nvPr/>
        </p:nvCxnSpPr>
        <p:spPr>
          <a:xfrm flipH="1" rot="10800000">
            <a:off x="5819793" y="1480493"/>
            <a:ext cx="1631700" cy="2130300"/>
          </a:xfrm>
          <a:prstGeom prst="straightConnector1">
            <a:avLst/>
          </a:prstGeom>
          <a:noFill/>
          <a:ln cap="flat" cmpd="sng" w="12700">
            <a:solidFill>
              <a:schemeClr val="accent1"/>
            </a:solidFill>
            <a:prstDash val="solid"/>
            <a:miter lim="800000"/>
            <a:headEnd len="sm" w="sm" type="none"/>
            <a:tailEnd len="sm" w="sm" type="none"/>
          </a:ln>
        </p:spPr>
      </p:cxnSp>
      <p:cxnSp>
        <p:nvCxnSpPr>
          <p:cNvPr id="787" name="Google Shape;787;p66"/>
          <p:cNvCxnSpPr>
            <a:stCxn id="771" idx="6"/>
            <a:endCxn id="785" idx="2"/>
          </p:cNvCxnSpPr>
          <p:nvPr/>
        </p:nvCxnSpPr>
        <p:spPr>
          <a:xfrm flipH="1" rot="10800000">
            <a:off x="5819793" y="1480667"/>
            <a:ext cx="1631700" cy="1438200"/>
          </a:xfrm>
          <a:prstGeom prst="straightConnector1">
            <a:avLst/>
          </a:prstGeom>
          <a:noFill/>
          <a:ln cap="flat" cmpd="sng" w="12700">
            <a:solidFill>
              <a:schemeClr val="accent1"/>
            </a:solidFill>
            <a:prstDash val="solid"/>
            <a:miter lim="800000"/>
            <a:headEnd len="sm" w="sm" type="none"/>
            <a:tailEnd len="sm" w="sm" type="none"/>
          </a:ln>
        </p:spPr>
      </p:cxnSp>
      <p:sp>
        <p:nvSpPr>
          <p:cNvPr id="785" name="Google Shape;785;p66"/>
          <p:cNvSpPr/>
          <p:nvPr/>
        </p:nvSpPr>
        <p:spPr>
          <a:xfrm>
            <a:off x="7451630" y="1234280"/>
            <a:ext cx="492600" cy="492600"/>
          </a:xfrm>
          <a:prstGeom prst="ellipse">
            <a:avLst/>
          </a:prstGeom>
          <a:blipFill rotWithShape="1">
            <a:blip r:embed="rId18">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88" name="Google Shape;788;p66"/>
          <p:cNvSpPr txBox="1"/>
          <p:nvPr/>
        </p:nvSpPr>
        <p:spPr>
          <a:xfrm rot="-5400000">
            <a:off x="360689" y="4324862"/>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789" name="Google Shape;789;p66"/>
          <p:cNvSpPr/>
          <p:nvPr/>
        </p:nvSpPr>
        <p:spPr>
          <a:xfrm>
            <a:off x="7451630" y="1812259"/>
            <a:ext cx="492600" cy="492600"/>
          </a:xfrm>
          <a:prstGeom prst="ellipse">
            <a:avLst/>
          </a:prstGeom>
          <a:blipFill rotWithShape="1">
            <a:blip r:embed="rId1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90" name="Google Shape;790;p66"/>
          <p:cNvSpPr/>
          <p:nvPr/>
        </p:nvSpPr>
        <p:spPr>
          <a:xfrm>
            <a:off x="7451630" y="2428941"/>
            <a:ext cx="492600" cy="492600"/>
          </a:xfrm>
          <a:prstGeom prst="ellipse">
            <a:avLst/>
          </a:prstGeom>
          <a:blipFill rotWithShape="1">
            <a:blip r:embed="rId20">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91" name="Google Shape;791;p66"/>
          <p:cNvSpPr/>
          <p:nvPr/>
        </p:nvSpPr>
        <p:spPr>
          <a:xfrm>
            <a:off x="7451630" y="3427267"/>
            <a:ext cx="492600" cy="492600"/>
          </a:xfrm>
          <a:prstGeom prst="ellipse">
            <a:avLst/>
          </a:prstGeom>
          <a:blipFill rotWithShape="1">
            <a:blip r:embed="rId21">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792" name="Google Shape;792;p66"/>
          <p:cNvSpPr txBox="1"/>
          <p:nvPr/>
        </p:nvSpPr>
        <p:spPr>
          <a:xfrm rot="-5400000">
            <a:off x="7260972" y="2770250"/>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cxnSp>
        <p:nvCxnSpPr>
          <p:cNvPr id="793" name="Google Shape;793;p66"/>
          <p:cNvCxnSpPr>
            <a:stCxn id="772" idx="6"/>
            <a:endCxn id="789" idx="2"/>
          </p:cNvCxnSpPr>
          <p:nvPr/>
        </p:nvCxnSpPr>
        <p:spPr>
          <a:xfrm>
            <a:off x="5819793" y="1491789"/>
            <a:ext cx="1631700" cy="566700"/>
          </a:xfrm>
          <a:prstGeom prst="straightConnector1">
            <a:avLst/>
          </a:prstGeom>
          <a:noFill/>
          <a:ln cap="flat" cmpd="sng" w="12700">
            <a:solidFill>
              <a:schemeClr val="accent1"/>
            </a:solidFill>
            <a:prstDash val="solid"/>
            <a:miter lim="800000"/>
            <a:headEnd len="sm" w="sm" type="none"/>
            <a:tailEnd len="sm" w="sm" type="none"/>
          </a:ln>
        </p:spPr>
      </p:cxnSp>
      <p:cxnSp>
        <p:nvCxnSpPr>
          <p:cNvPr id="794" name="Google Shape;794;p66"/>
          <p:cNvCxnSpPr>
            <a:stCxn id="772" idx="6"/>
            <a:endCxn id="790" idx="2"/>
          </p:cNvCxnSpPr>
          <p:nvPr/>
        </p:nvCxnSpPr>
        <p:spPr>
          <a:xfrm>
            <a:off x="5819793" y="1491789"/>
            <a:ext cx="1631700" cy="1183500"/>
          </a:xfrm>
          <a:prstGeom prst="straightConnector1">
            <a:avLst/>
          </a:prstGeom>
          <a:noFill/>
          <a:ln cap="flat" cmpd="sng" w="12700">
            <a:solidFill>
              <a:schemeClr val="accent1"/>
            </a:solidFill>
            <a:prstDash val="solid"/>
            <a:miter lim="800000"/>
            <a:headEnd len="sm" w="sm" type="none"/>
            <a:tailEnd len="sm" w="sm" type="none"/>
          </a:ln>
        </p:spPr>
      </p:cxnSp>
      <p:cxnSp>
        <p:nvCxnSpPr>
          <p:cNvPr id="795" name="Google Shape;795;p66"/>
          <p:cNvCxnSpPr>
            <a:stCxn id="772" idx="6"/>
            <a:endCxn id="791" idx="2"/>
          </p:cNvCxnSpPr>
          <p:nvPr/>
        </p:nvCxnSpPr>
        <p:spPr>
          <a:xfrm>
            <a:off x="5819793" y="1491789"/>
            <a:ext cx="1631700" cy="2181900"/>
          </a:xfrm>
          <a:prstGeom prst="straightConnector1">
            <a:avLst/>
          </a:prstGeom>
          <a:noFill/>
          <a:ln cap="flat" cmpd="sng" w="12700">
            <a:solidFill>
              <a:schemeClr val="accent1"/>
            </a:solidFill>
            <a:prstDash val="solid"/>
            <a:miter lim="800000"/>
            <a:headEnd len="sm" w="sm" type="none"/>
            <a:tailEnd len="sm" w="sm" type="none"/>
          </a:ln>
        </p:spPr>
      </p:cxnSp>
      <p:cxnSp>
        <p:nvCxnSpPr>
          <p:cNvPr id="796" name="Google Shape;796;p66"/>
          <p:cNvCxnSpPr>
            <a:stCxn id="771" idx="6"/>
            <a:endCxn id="789" idx="2"/>
          </p:cNvCxnSpPr>
          <p:nvPr/>
        </p:nvCxnSpPr>
        <p:spPr>
          <a:xfrm flipH="1" rot="10800000">
            <a:off x="5819793" y="2058467"/>
            <a:ext cx="1631700" cy="860400"/>
          </a:xfrm>
          <a:prstGeom prst="straightConnector1">
            <a:avLst/>
          </a:prstGeom>
          <a:noFill/>
          <a:ln cap="flat" cmpd="sng" w="12700">
            <a:solidFill>
              <a:schemeClr val="accent1"/>
            </a:solidFill>
            <a:prstDash val="solid"/>
            <a:miter lim="800000"/>
            <a:headEnd len="sm" w="sm" type="none"/>
            <a:tailEnd len="sm" w="sm" type="none"/>
          </a:ln>
        </p:spPr>
      </p:cxnSp>
      <p:cxnSp>
        <p:nvCxnSpPr>
          <p:cNvPr id="797" name="Google Shape;797;p66"/>
          <p:cNvCxnSpPr>
            <a:stCxn id="771" idx="6"/>
            <a:endCxn id="790" idx="2"/>
          </p:cNvCxnSpPr>
          <p:nvPr/>
        </p:nvCxnSpPr>
        <p:spPr>
          <a:xfrm flipH="1" rot="10800000">
            <a:off x="5819793" y="2675267"/>
            <a:ext cx="1631700" cy="243600"/>
          </a:xfrm>
          <a:prstGeom prst="straightConnector1">
            <a:avLst/>
          </a:prstGeom>
          <a:noFill/>
          <a:ln cap="flat" cmpd="sng" w="12700">
            <a:solidFill>
              <a:schemeClr val="accent1"/>
            </a:solidFill>
            <a:prstDash val="solid"/>
            <a:miter lim="800000"/>
            <a:headEnd len="sm" w="sm" type="none"/>
            <a:tailEnd len="sm" w="sm" type="none"/>
          </a:ln>
        </p:spPr>
      </p:cxnSp>
      <p:cxnSp>
        <p:nvCxnSpPr>
          <p:cNvPr id="798" name="Google Shape;798;p66"/>
          <p:cNvCxnSpPr>
            <a:stCxn id="771" idx="6"/>
            <a:endCxn id="791" idx="2"/>
          </p:cNvCxnSpPr>
          <p:nvPr/>
        </p:nvCxnSpPr>
        <p:spPr>
          <a:xfrm>
            <a:off x="5819793" y="2918867"/>
            <a:ext cx="1631700" cy="754800"/>
          </a:xfrm>
          <a:prstGeom prst="straightConnector1">
            <a:avLst/>
          </a:prstGeom>
          <a:noFill/>
          <a:ln cap="flat" cmpd="sng" w="12700">
            <a:solidFill>
              <a:schemeClr val="accent1"/>
            </a:solidFill>
            <a:prstDash val="solid"/>
            <a:miter lim="800000"/>
            <a:headEnd len="sm" w="sm" type="none"/>
            <a:tailEnd len="sm" w="sm" type="none"/>
          </a:ln>
        </p:spPr>
      </p:cxnSp>
      <p:cxnSp>
        <p:nvCxnSpPr>
          <p:cNvPr id="799" name="Google Shape;799;p66"/>
          <p:cNvCxnSpPr>
            <a:stCxn id="770" idx="6"/>
            <a:endCxn id="789" idx="2"/>
          </p:cNvCxnSpPr>
          <p:nvPr/>
        </p:nvCxnSpPr>
        <p:spPr>
          <a:xfrm flipH="1" rot="10800000">
            <a:off x="5819793" y="2058593"/>
            <a:ext cx="1631700" cy="1552200"/>
          </a:xfrm>
          <a:prstGeom prst="straightConnector1">
            <a:avLst/>
          </a:prstGeom>
          <a:noFill/>
          <a:ln cap="flat" cmpd="sng" w="12700">
            <a:solidFill>
              <a:schemeClr val="accent1"/>
            </a:solidFill>
            <a:prstDash val="solid"/>
            <a:miter lim="800000"/>
            <a:headEnd len="sm" w="sm" type="none"/>
            <a:tailEnd len="sm" w="sm" type="none"/>
          </a:ln>
        </p:spPr>
      </p:cxnSp>
      <p:cxnSp>
        <p:nvCxnSpPr>
          <p:cNvPr id="800" name="Google Shape;800;p66"/>
          <p:cNvCxnSpPr>
            <a:stCxn id="770" idx="6"/>
            <a:endCxn id="790" idx="2"/>
          </p:cNvCxnSpPr>
          <p:nvPr/>
        </p:nvCxnSpPr>
        <p:spPr>
          <a:xfrm flipH="1" rot="10800000">
            <a:off x="5819793" y="2675093"/>
            <a:ext cx="1631700" cy="935700"/>
          </a:xfrm>
          <a:prstGeom prst="straightConnector1">
            <a:avLst/>
          </a:prstGeom>
          <a:noFill/>
          <a:ln cap="flat" cmpd="sng" w="12700">
            <a:solidFill>
              <a:schemeClr val="accent1"/>
            </a:solidFill>
            <a:prstDash val="solid"/>
            <a:miter lim="800000"/>
            <a:headEnd len="sm" w="sm" type="none"/>
            <a:tailEnd len="sm" w="sm" type="none"/>
          </a:ln>
        </p:spPr>
      </p:cxnSp>
      <p:cxnSp>
        <p:nvCxnSpPr>
          <p:cNvPr id="801" name="Google Shape;801;p66"/>
          <p:cNvCxnSpPr>
            <a:stCxn id="770" idx="6"/>
            <a:endCxn id="791" idx="2"/>
          </p:cNvCxnSpPr>
          <p:nvPr/>
        </p:nvCxnSpPr>
        <p:spPr>
          <a:xfrm>
            <a:off x="5819793" y="3610793"/>
            <a:ext cx="1631700" cy="62700"/>
          </a:xfrm>
          <a:prstGeom prst="straightConnector1">
            <a:avLst/>
          </a:prstGeom>
          <a:noFill/>
          <a:ln cap="flat" cmpd="sng" w="12700">
            <a:solidFill>
              <a:schemeClr val="accent1"/>
            </a:solidFill>
            <a:prstDash val="solid"/>
            <a:miter lim="800000"/>
            <a:headEnd len="sm" w="sm" type="none"/>
            <a:tailEnd len="sm" w="sm" type="none"/>
          </a:ln>
        </p:spPr>
      </p:cxnSp>
      <p:sp>
        <p:nvSpPr>
          <p:cNvPr id="802" name="Google Shape;802;p66"/>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Categories as output</a:t>
            </a:r>
            <a:endParaRPr/>
          </a:p>
        </p:txBody>
      </p:sp>
      <p:sp>
        <p:nvSpPr>
          <p:cNvPr id="803" name="Google Shape;803;p66"/>
          <p:cNvSpPr txBox="1"/>
          <p:nvPr/>
        </p:nvSpPr>
        <p:spPr>
          <a:xfrm>
            <a:off x="3078524" y="4243319"/>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ReLU</a:t>
            </a:r>
            <a:endParaRPr sz="1100"/>
          </a:p>
        </p:txBody>
      </p:sp>
      <p:sp>
        <p:nvSpPr>
          <p:cNvPr id="804" name="Google Shape;804;p66"/>
          <p:cNvSpPr txBox="1"/>
          <p:nvPr/>
        </p:nvSpPr>
        <p:spPr>
          <a:xfrm>
            <a:off x="5047204" y="4240327"/>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ReLU</a:t>
            </a:r>
            <a:endParaRPr sz="1100"/>
          </a:p>
        </p:txBody>
      </p:sp>
      <p:sp>
        <p:nvSpPr>
          <p:cNvPr id="805" name="Google Shape;805;p66"/>
          <p:cNvSpPr txBox="1"/>
          <p:nvPr/>
        </p:nvSpPr>
        <p:spPr>
          <a:xfrm>
            <a:off x="2363194" y="4726913"/>
            <a:ext cx="46029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FF0000"/>
                </a:solidFill>
                <a:latin typeface="Raleway"/>
                <a:ea typeface="Raleway"/>
                <a:cs typeface="Raleway"/>
                <a:sym typeface="Raleway"/>
              </a:rPr>
              <a:t>Don’t forget that we need non-linearities in our system</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Taking into </a:t>
            </a:r>
            <a:r>
              <a:rPr lang="fr"/>
              <a:t>account local pixel structure: convolutional networks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41"/>
          <p:cNvSpPr txBox="1"/>
          <p:nvPr>
            <p:ph type="title"/>
          </p:nvPr>
        </p:nvSpPr>
        <p:spPr>
          <a:xfrm>
            <a:off x="324000" y="173695"/>
            <a:ext cx="8194500" cy="53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You will often see this kind of NN schema</a:t>
            </a:r>
            <a:endParaRPr/>
          </a:p>
        </p:txBody>
      </p:sp>
      <p:pic>
        <p:nvPicPr>
          <p:cNvPr id="171" name="Google Shape;171;p41"/>
          <p:cNvPicPr preferRelativeResize="0"/>
          <p:nvPr/>
        </p:nvPicPr>
        <p:blipFill rotWithShape="1">
          <a:blip r:embed="rId3">
            <a:alphaModFix/>
          </a:blip>
          <a:srcRect b="0" l="0" r="0" t="0"/>
          <a:stretch/>
        </p:blipFill>
        <p:spPr>
          <a:xfrm>
            <a:off x="114300" y="978354"/>
            <a:ext cx="8915400" cy="3676650"/>
          </a:xfrm>
          <a:prstGeom prst="rect">
            <a:avLst/>
          </a:prstGeom>
          <a:noFill/>
          <a:ln>
            <a:noFill/>
          </a:ln>
        </p:spPr>
      </p:pic>
      <p:sp>
        <p:nvSpPr>
          <p:cNvPr id="172" name="Google Shape;172;p41"/>
          <p:cNvSpPr txBox="1"/>
          <p:nvPr/>
        </p:nvSpPr>
        <p:spPr>
          <a:xfrm>
            <a:off x="600575" y="4751675"/>
            <a:ext cx="76950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In the following slides we will try to make it clear what this represents !</a:t>
            </a:r>
            <a:endParaRPr sz="1800">
              <a:solidFill>
                <a:schemeClr val="dk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8"/>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Previous simplistic approach</a:t>
            </a:r>
            <a:endParaRPr/>
          </a:p>
        </p:txBody>
      </p:sp>
      <p:pic>
        <p:nvPicPr>
          <p:cNvPr id="816" name="Google Shape;816;p68"/>
          <p:cNvPicPr preferRelativeResize="0"/>
          <p:nvPr/>
        </p:nvPicPr>
        <p:blipFill rotWithShape="1">
          <a:blip r:embed="rId3">
            <a:alphaModFix/>
          </a:blip>
          <a:srcRect b="0" l="0" r="0" t="0"/>
          <a:stretch/>
        </p:blipFill>
        <p:spPr>
          <a:xfrm>
            <a:off x="2214359" y="3472285"/>
            <a:ext cx="13500" cy="81000"/>
          </a:xfrm>
          <a:prstGeom prst="rect">
            <a:avLst/>
          </a:prstGeom>
          <a:noFill/>
          <a:ln>
            <a:noFill/>
          </a:ln>
        </p:spPr>
      </p:pic>
      <p:pic>
        <p:nvPicPr>
          <p:cNvPr id="817" name="Google Shape;817;p68"/>
          <p:cNvPicPr preferRelativeResize="0"/>
          <p:nvPr/>
        </p:nvPicPr>
        <p:blipFill rotWithShape="1">
          <a:blip r:embed="rId4">
            <a:alphaModFix/>
          </a:blip>
          <a:srcRect b="0" l="0" r="0" t="0"/>
          <a:stretch/>
        </p:blipFill>
        <p:spPr>
          <a:xfrm>
            <a:off x="2878559" y="1481845"/>
            <a:ext cx="17550" cy="17010"/>
          </a:xfrm>
          <a:prstGeom prst="rect">
            <a:avLst/>
          </a:prstGeom>
          <a:noFill/>
          <a:ln>
            <a:noFill/>
          </a:ln>
        </p:spPr>
      </p:pic>
      <p:pic>
        <p:nvPicPr>
          <p:cNvPr id="818" name="Google Shape;818;p68"/>
          <p:cNvPicPr preferRelativeResize="0"/>
          <p:nvPr/>
        </p:nvPicPr>
        <p:blipFill rotWithShape="1">
          <a:blip r:embed="rId5">
            <a:alphaModFix/>
          </a:blip>
          <a:srcRect b="47525" l="25395" r="55701" t="26490"/>
          <a:stretch/>
        </p:blipFill>
        <p:spPr>
          <a:xfrm>
            <a:off x="614606" y="840331"/>
            <a:ext cx="3583593" cy="3520727"/>
          </a:xfrm>
          <a:prstGeom prst="rect">
            <a:avLst/>
          </a:prstGeom>
          <a:noFill/>
          <a:ln>
            <a:noFill/>
          </a:ln>
        </p:spPr>
      </p:pic>
      <p:graphicFrame>
        <p:nvGraphicFramePr>
          <p:cNvPr id="819" name="Google Shape;819;p68"/>
          <p:cNvGraphicFramePr/>
          <p:nvPr/>
        </p:nvGraphicFramePr>
        <p:xfrm>
          <a:off x="5606235" y="187651"/>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165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28</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44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194</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1975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145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92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80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72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b="0" i="0" lang="fr" sz="900" u="none" cap="none" strike="noStrike">
                          <a:solidFill>
                            <a:srgbClr val="E6002D"/>
                          </a:solidFill>
                          <a:latin typeface="Calibri"/>
                          <a:ea typeface="Calibri"/>
                          <a:cs typeface="Calibri"/>
                          <a:sym typeface="Calibri"/>
                        </a:rPr>
                        <a:t>1</a:t>
                      </a:r>
                      <a:r>
                        <a:rPr lang="fr" sz="900">
                          <a:solidFill>
                            <a:srgbClr val="E6002D"/>
                          </a:solidFill>
                        </a:rPr>
                        <a:t>61</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139</a:t>
                      </a:r>
                      <a:endParaRPr sz="900">
                        <a:solidFill>
                          <a:srgbClr val="E6002D"/>
                        </a:solidFill>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graphicFrame>
        <p:nvGraphicFramePr>
          <p:cNvPr id="820" name="Google Shape;820;p68"/>
          <p:cNvGraphicFramePr/>
          <p:nvPr/>
        </p:nvGraphicFramePr>
        <p:xfrm>
          <a:off x="5606235" y="4181330"/>
          <a:ext cx="3000000" cy="3000000"/>
        </p:xfrm>
        <a:graphic>
          <a:graphicData uri="http://schemas.openxmlformats.org/drawingml/2006/table">
            <a:tbl>
              <a:tblPr bandRow="1" firstRow="1">
                <a:noFill/>
                <a:tableStyleId>{9EEFF428-9EA5-4189-BCB7-54D9423761BC}</a:tableStyleId>
              </a:tblPr>
              <a:tblGrid>
                <a:gridCol w="279350"/>
              </a:tblGrid>
              <a:tr h="300500">
                <a:tc>
                  <a:txBody>
                    <a:bodyPr/>
                    <a:lstStyle/>
                    <a:p>
                      <a:pPr indent="0" lvl="0" marL="0" marR="0" rtl="0" algn="ctr">
                        <a:lnSpc>
                          <a:spcPct val="100000"/>
                        </a:lnSpc>
                        <a:spcBef>
                          <a:spcPts val="0"/>
                        </a:spcBef>
                        <a:spcAft>
                          <a:spcPts val="0"/>
                        </a:spcAft>
                        <a:buClr>
                          <a:srgbClr val="E6002D"/>
                        </a:buClr>
                        <a:buSzPts val="900"/>
                        <a:buFont typeface="Calibri"/>
                        <a:buNone/>
                      </a:pPr>
                      <a:r>
                        <a:rPr b="0" lang="fr" sz="900">
                          <a:solidFill>
                            <a:srgbClr val="E6002D"/>
                          </a:solidFill>
                        </a:rPr>
                        <a:t>45</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39</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0500">
                <a:tc>
                  <a:txBody>
                    <a:bodyPr/>
                    <a:lstStyle/>
                    <a:p>
                      <a:pPr indent="0" lvl="0" marL="0" marR="0" rtl="0" algn="ctr">
                        <a:lnSpc>
                          <a:spcPct val="100000"/>
                        </a:lnSpc>
                        <a:spcBef>
                          <a:spcPts val="0"/>
                        </a:spcBef>
                        <a:spcAft>
                          <a:spcPts val="0"/>
                        </a:spcAft>
                        <a:buClr>
                          <a:srgbClr val="E6002D"/>
                        </a:buClr>
                        <a:buSzPts val="900"/>
                        <a:buFont typeface="Calibri"/>
                        <a:buNone/>
                      </a:pPr>
                      <a:r>
                        <a:rPr lang="fr" sz="900">
                          <a:solidFill>
                            <a:srgbClr val="E6002D"/>
                          </a:solidFill>
                        </a:rPr>
                        <a:t>33</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821" name="Google Shape;821;p68"/>
          <p:cNvSpPr txBox="1"/>
          <p:nvPr/>
        </p:nvSpPr>
        <p:spPr>
          <a:xfrm rot="-5400000">
            <a:off x="5372456" y="3704400"/>
            <a:ext cx="5577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700">
                <a:solidFill>
                  <a:schemeClr val="accent1"/>
                </a:solidFill>
                <a:latin typeface="Calibri"/>
                <a:ea typeface="Calibri"/>
                <a:cs typeface="Calibri"/>
                <a:sym typeface="Calibri"/>
              </a:rPr>
              <a:t>…</a:t>
            </a:r>
            <a:endParaRPr sz="2700">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9"/>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Images have local structure</a:t>
            </a:r>
            <a:endParaRPr/>
          </a:p>
        </p:txBody>
      </p:sp>
      <p:pic>
        <p:nvPicPr>
          <p:cNvPr id="827" name="Google Shape;827;p69"/>
          <p:cNvPicPr preferRelativeResize="0"/>
          <p:nvPr/>
        </p:nvPicPr>
        <p:blipFill rotWithShape="1">
          <a:blip r:embed="rId3">
            <a:alphaModFix/>
          </a:blip>
          <a:srcRect b="0" l="0" r="0" t="0"/>
          <a:stretch/>
        </p:blipFill>
        <p:spPr>
          <a:xfrm>
            <a:off x="2214359" y="3472285"/>
            <a:ext cx="13500" cy="81000"/>
          </a:xfrm>
          <a:prstGeom prst="rect">
            <a:avLst/>
          </a:prstGeom>
          <a:noFill/>
          <a:ln>
            <a:noFill/>
          </a:ln>
        </p:spPr>
      </p:pic>
      <p:pic>
        <p:nvPicPr>
          <p:cNvPr id="828" name="Google Shape;828;p69"/>
          <p:cNvPicPr preferRelativeResize="0"/>
          <p:nvPr/>
        </p:nvPicPr>
        <p:blipFill rotWithShape="1">
          <a:blip r:embed="rId4">
            <a:alphaModFix/>
          </a:blip>
          <a:srcRect b="0" l="0" r="0" t="0"/>
          <a:stretch/>
        </p:blipFill>
        <p:spPr>
          <a:xfrm>
            <a:off x="2878559" y="1481845"/>
            <a:ext cx="17550" cy="17010"/>
          </a:xfrm>
          <a:prstGeom prst="rect">
            <a:avLst/>
          </a:prstGeom>
          <a:noFill/>
          <a:ln>
            <a:noFill/>
          </a:ln>
        </p:spPr>
      </p:pic>
      <p:sp>
        <p:nvSpPr>
          <p:cNvPr id="829" name="Google Shape;829;p69"/>
          <p:cNvSpPr txBox="1"/>
          <p:nvPr/>
        </p:nvSpPr>
        <p:spPr>
          <a:xfrm>
            <a:off x="288394" y="4258662"/>
            <a:ext cx="72642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When linearizing an image, we connect </a:t>
            </a:r>
            <a:r>
              <a:rPr b="1" lang="fr" sz="1800">
                <a:solidFill>
                  <a:schemeClr val="dk1"/>
                </a:solidFill>
                <a:latin typeface="Raleway"/>
                <a:ea typeface="Raleway"/>
                <a:cs typeface="Raleway"/>
                <a:sym typeface="Raleway"/>
              </a:rPr>
              <a:t>all pixels with all pixels. </a:t>
            </a:r>
            <a:r>
              <a:rPr lang="fr" sz="1800">
                <a:solidFill>
                  <a:schemeClr val="dk1"/>
                </a:solidFill>
                <a:latin typeface="Raleway"/>
                <a:ea typeface="Raleway"/>
                <a:cs typeface="Raleway"/>
                <a:sym typeface="Raleway"/>
              </a:rPr>
              <a:t>But images have a local structure. We need to capture this local information.</a:t>
            </a:r>
            <a:endParaRPr b="1" sz="1800">
              <a:solidFill>
                <a:schemeClr val="dk1"/>
              </a:solidFill>
              <a:latin typeface="Raleway"/>
              <a:ea typeface="Raleway"/>
              <a:cs typeface="Raleway"/>
              <a:sym typeface="Raleway"/>
            </a:endParaRPr>
          </a:p>
        </p:txBody>
      </p:sp>
      <p:graphicFrame>
        <p:nvGraphicFramePr>
          <p:cNvPr id="830" name="Google Shape;830;p69"/>
          <p:cNvGraphicFramePr/>
          <p:nvPr/>
        </p:nvGraphicFramePr>
        <p:xfrm>
          <a:off x="4218868" y="1453515"/>
          <a:ext cx="3000000" cy="3000000"/>
        </p:xfrm>
        <a:graphic>
          <a:graphicData uri="http://schemas.openxmlformats.org/drawingml/2006/table">
            <a:tbl>
              <a:tblPr bandRow="1" firstRow="1">
                <a:noFill/>
                <a:tableStyleId>{9EEFF428-9EA5-4189-BCB7-54D9423761BC}</a:tableStyleId>
              </a:tblPr>
              <a:tblGrid>
                <a:gridCol w="883100"/>
              </a:tblGrid>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48925">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22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r>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sp>
        <p:nvSpPr>
          <p:cNvPr id="831" name="Google Shape;831;p69"/>
          <p:cNvSpPr txBox="1"/>
          <p:nvPr/>
        </p:nvSpPr>
        <p:spPr>
          <a:xfrm rot="-5400000">
            <a:off x="4313370" y="773231"/>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832" name="Google Shape;832;p69"/>
          <p:cNvSpPr/>
          <p:nvPr/>
        </p:nvSpPr>
        <p:spPr>
          <a:xfrm>
            <a:off x="5180000" y="1317589"/>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833" name="Google Shape;833;p69"/>
          <p:cNvCxnSpPr>
            <a:endCxn id="834" idx="2"/>
          </p:cNvCxnSpPr>
          <p:nvPr/>
        </p:nvCxnSpPr>
        <p:spPr>
          <a:xfrm flipH="1" rot="10800000">
            <a:off x="5102716" y="1402997"/>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835" name="Google Shape;835;p69"/>
          <p:cNvCxnSpPr>
            <a:endCxn id="834" idx="2"/>
          </p:cNvCxnSpPr>
          <p:nvPr/>
        </p:nvCxnSpPr>
        <p:spPr>
          <a:xfrm flipH="1" rot="10800000">
            <a:off x="5102716" y="1402997"/>
            <a:ext cx="2076900" cy="2412600"/>
          </a:xfrm>
          <a:prstGeom prst="straightConnector1">
            <a:avLst/>
          </a:prstGeom>
          <a:noFill/>
          <a:ln cap="flat" cmpd="sng" w="12700">
            <a:solidFill>
              <a:schemeClr val="accent2"/>
            </a:solidFill>
            <a:prstDash val="solid"/>
            <a:miter lim="800000"/>
            <a:headEnd len="sm" w="sm" type="none"/>
            <a:tailEnd len="sm" w="sm" type="none"/>
          </a:ln>
        </p:spPr>
      </p:cxnSp>
      <p:sp>
        <p:nvSpPr>
          <p:cNvPr id="836" name="Google Shape;836;p69"/>
          <p:cNvSpPr/>
          <p:nvPr/>
        </p:nvSpPr>
        <p:spPr>
          <a:xfrm>
            <a:off x="7179616" y="3275701"/>
            <a:ext cx="492600" cy="492600"/>
          </a:xfrm>
          <a:prstGeom prst="ellipse">
            <a:avLst/>
          </a:prstGeom>
          <a:blipFill rotWithShape="1">
            <a:blip r:embed="rId5">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837" name="Google Shape;837;p69"/>
          <p:cNvCxnSpPr>
            <a:endCxn id="836" idx="2"/>
          </p:cNvCxnSpPr>
          <p:nvPr/>
        </p:nvCxnSpPr>
        <p:spPr>
          <a:xfrm flipH="1" rot="10800000">
            <a:off x="5102716" y="3522001"/>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838" name="Google Shape;838;p69"/>
          <p:cNvSpPr/>
          <p:nvPr/>
        </p:nvSpPr>
        <p:spPr>
          <a:xfrm>
            <a:off x="5554554" y="3569332"/>
            <a:ext cx="331800" cy="331800"/>
          </a:xfrm>
          <a:prstGeom prst="ellipse">
            <a:avLst/>
          </a:prstGeom>
          <a:blipFill rotWithShape="1">
            <a:blip r:embed="rId6">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839" name="Google Shape;839;p69"/>
          <p:cNvCxnSpPr>
            <a:endCxn id="836" idx="2"/>
          </p:cNvCxnSpPr>
          <p:nvPr/>
        </p:nvCxnSpPr>
        <p:spPr>
          <a:xfrm>
            <a:off x="5102716" y="2806801"/>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840" name="Google Shape;840;p69"/>
          <p:cNvCxnSpPr>
            <a:endCxn id="836" idx="2"/>
          </p:cNvCxnSpPr>
          <p:nvPr/>
        </p:nvCxnSpPr>
        <p:spPr>
          <a:xfrm>
            <a:off x="5102716" y="1845601"/>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841" name="Google Shape;841;p69"/>
          <p:cNvSpPr/>
          <p:nvPr/>
        </p:nvSpPr>
        <p:spPr>
          <a:xfrm>
            <a:off x="5345801" y="2838063"/>
            <a:ext cx="331800" cy="331800"/>
          </a:xfrm>
          <a:prstGeom prst="ellipse">
            <a:avLst/>
          </a:prstGeom>
          <a:blipFill rotWithShape="1">
            <a:blip r:embed="rId7">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42" name="Google Shape;842;p69"/>
          <p:cNvSpPr/>
          <p:nvPr/>
        </p:nvSpPr>
        <p:spPr>
          <a:xfrm>
            <a:off x="5345801" y="2094333"/>
            <a:ext cx="331800" cy="331800"/>
          </a:xfrm>
          <a:prstGeom prst="ellipse">
            <a:avLst/>
          </a:prstGeom>
          <a:blipFill rotWithShape="1">
            <a:blip r:embed="rId8">
              <a:alphaModFix/>
            </a:blip>
            <a:stretch>
              <a:fillRect b="0" l="-539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43" name="Google Shape;843;p69"/>
          <p:cNvSpPr/>
          <p:nvPr/>
        </p:nvSpPr>
        <p:spPr>
          <a:xfrm>
            <a:off x="7179616" y="2583776"/>
            <a:ext cx="492600" cy="492600"/>
          </a:xfrm>
          <a:prstGeom prst="ellipse">
            <a:avLst/>
          </a:prstGeom>
          <a:blipFill rotWithShape="1">
            <a:blip r:embed="rId9">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844" name="Google Shape;844;p69"/>
          <p:cNvCxnSpPr>
            <a:endCxn id="843" idx="2"/>
          </p:cNvCxnSpPr>
          <p:nvPr/>
        </p:nvCxnSpPr>
        <p:spPr>
          <a:xfrm flipH="1" rot="10800000">
            <a:off x="5102716" y="2830075"/>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845" name="Google Shape;845;p69"/>
          <p:cNvCxnSpPr>
            <a:endCxn id="843" idx="2"/>
          </p:cNvCxnSpPr>
          <p:nvPr/>
        </p:nvCxnSpPr>
        <p:spPr>
          <a:xfrm>
            <a:off x="5102716" y="2806976"/>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846" name="Google Shape;846;p69"/>
          <p:cNvCxnSpPr>
            <a:endCxn id="843" idx="2"/>
          </p:cNvCxnSpPr>
          <p:nvPr/>
        </p:nvCxnSpPr>
        <p:spPr>
          <a:xfrm>
            <a:off x="5102716" y="1845476"/>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847" name="Google Shape;847;p69"/>
          <p:cNvSpPr/>
          <p:nvPr/>
        </p:nvSpPr>
        <p:spPr>
          <a:xfrm>
            <a:off x="6376349" y="2286078"/>
            <a:ext cx="331800" cy="331800"/>
          </a:xfrm>
          <a:prstGeom prst="ellipse">
            <a:avLst/>
          </a:prstGeom>
          <a:blipFill rotWithShape="1">
            <a:blip r:embed="rId10">
              <a:alphaModFix/>
            </a:blip>
            <a:stretch>
              <a:fillRect b="0" l="-832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48" name="Google Shape;848;p69"/>
          <p:cNvSpPr/>
          <p:nvPr/>
        </p:nvSpPr>
        <p:spPr>
          <a:xfrm>
            <a:off x="6488524" y="2642336"/>
            <a:ext cx="331800" cy="331800"/>
          </a:xfrm>
          <a:prstGeom prst="ellipse">
            <a:avLst/>
          </a:prstGeom>
          <a:blipFill rotWithShape="1">
            <a:blip r:embed="rId11">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49" name="Google Shape;849;p69"/>
          <p:cNvSpPr/>
          <p:nvPr/>
        </p:nvSpPr>
        <p:spPr>
          <a:xfrm>
            <a:off x="5877603" y="3192728"/>
            <a:ext cx="331800" cy="331800"/>
          </a:xfrm>
          <a:prstGeom prst="ellipse">
            <a:avLst/>
          </a:prstGeom>
          <a:blipFill rotWithShape="1">
            <a:blip r:embed="rId12">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34" name="Google Shape;834;p69"/>
          <p:cNvSpPr/>
          <p:nvPr/>
        </p:nvSpPr>
        <p:spPr>
          <a:xfrm>
            <a:off x="7179616" y="1156697"/>
            <a:ext cx="492600" cy="492600"/>
          </a:xfrm>
          <a:prstGeom prst="ellipse">
            <a:avLst/>
          </a:prstGeom>
          <a:blipFill rotWithShape="1">
            <a:blip r:embed="rId13">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850" name="Google Shape;850;p69"/>
          <p:cNvCxnSpPr>
            <a:endCxn id="834" idx="2"/>
          </p:cNvCxnSpPr>
          <p:nvPr/>
        </p:nvCxnSpPr>
        <p:spPr>
          <a:xfrm flipH="1" rot="10800000">
            <a:off x="5102716" y="1402997"/>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851" name="Google Shape;851;p69"/>
          <p:cNvSpPr/>
          <p:nvPr/>
        </p:nvSpPr>
        <p:spPr>
          <a:xfrm>
            <a:off x="5838951" y="1462531"/>
            <a:ext cx="331800" cy="331800"/>
          </a:xfrm>
          <a:prstGeom prst="ellipse">
            <a:avLst/>
          </a:prstGeom>
          <a:blipFill rotWithShape="1">
            <a:blip r:embed="rId14">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52" name="Google Shape;852;p69"/>
          <p:cNvSpPr/>
          <p:nvPr/>
        </p:nvSpPr>
        <p:spPr>
          <a:xfrm>
            <a:off x="6138479" y="1808652"/>
            <a:ext cx="331800" cy="331800"/>
          </a:xfrm>
          <a:prstGeom prst="ellipse">
            <a:avLst/>
          </a:prstGeom>
          <a:blipFill rotWithShape="1">
            <a:blip r:embed="rId15">
              <a:alphaModFix/>
            </a:blip>
            <a:stretch>
              <a:fillRect b="0" l="-11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53" name="Google Shape;853;p69"/>
          <p:cNvSpPr/>
          <p:nvPr/>
        </p:nvSpPr>
        <p:spPr>
          <a:xfrm>
            <a:off x="6663221" y="1746835"/>
            <a:ext cx="331800" cy="331800"/>
          </a:xfrm>
          <a:prstGeom prst="ellipse">
            <a:avLst/>
          </a:prstGeom>
          <a:blipFill rotWithShape="1">
            <a:blip r:embed="rId16">
              <a:alphaModFix/>
            </a:blip>
            <a:stretch>
              <a:fillRect b="0" l="-539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854" name="Google Shape;854;p69"/>
          <p:cNvSpPr txBox="1"/>
          <p:nvPr/>
        </p:nvSpPr>
        <p:spPr>
          <a:xfrm>
            <a:off x="5682749" y="781216"/>
            <a:ext cx="11754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dk1"/>
                </a:solidFill>
                <a:latin typeface="Raleway"/>
                <a:ea typeface="Raleway"/>
                <a:cs typeface="Raleway"/>
                <a:sym typeface="Raleway"/>
              </a:rPr>
              <a:t>Layer 0</a:t>
            </a:r>
            <a:endParaRPr sz="1100"/>
          </a:p>
        </p:txBody>
      </p:sp>
      <p:pic>
        <p:nvPicPr>
          <p:cNvPr id="855" name="Google Shape;855;p69"/>
          <p:cNvPicPr preferRelativeResize="0"/>
          <p:nvPr/>
        </p:nvPicPr>
        <p:blipFill rotWithShape="1">
          <a:blip r:embed="rId17">
            <a:alphaModFix/>
          </a:blip>
          <a:srcRect b="7251" l="0" r="0" t="6526"/>
          <a:stretch/>
        </p:blipFill>
        <p:spPr>
          <a:xfrm>
            <a:off x="108252" y="1226650"/>
            <a:ext cx="3915106" cy="24126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0"/>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1600"/>
              </a:spcAft>
              <a:buClr>
                <a:schemeClr val="dk1"/>
              </a:buClr>
              <a:buSzPts val="1800"/>
              <a:buNone/>
            </a:pPr>
            <a:r>
              <a:rPr lang="fr"/>
              <a:t>In a convolution, a small image (a filter) travels across an image and performs a local multiplication and sum operation.</a:t>
            </a:r>
            <a:endParaRPr/>
          </a:p>
        </p:txBody>
      </p:sp>
      <p:sp>
        <p:nvSpPr>
          <p:cNvPr id="861" name="Google Shape;861;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Convolutions</a:t>
            </a:r>
            <a:endParaRPr/>
          </a:p>
        </p:txBody>
      </p:sp>
      <p:sp>
        <p:nvSpPr>
          <p:cNvPr id="862" name="Google Shape;862;p70"/>
          <p:cNvSpPr txBox="1"/>
          <p:nvPr>
            <p:ph idx="4294967295" type="body"/>
          </p:nvPr>
        </p:nvSpPr>
        <p:spPr>
          <a:xfrm>
            <a:off x="5765006" y="1978819"/>
            <a:ext cx="3379200" cy="521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1600"/>
              </a:spcAft>
              <a:buClr>
                <a:schemeClr val="dk1"/>
              </a:buClr>
              <a:buSzPts val="1600"/>
              <a:buNone/>
            </a:pPr>
            <a:r>
              <a:rPr lang="fr" sz="1600">
                <a:latin typeface="Helvetica Neue"/>
                <a:ea typeface="Helvetica Neue"/>
                <a:cs typeface="Helvetica Neue"/>
                <a:sym typeface="Helvetica Neue"/>
              </a:rPr>
              <a:t>(1*2+1*5+1*4+1*5)/4 = 13/4 = 3.25</a:t>
            </a:r>
            <a:endParaRPr sz="1600">
              <a:latin typeface="Helvetica Neue"/>
              <a:ea typeface="Helvetica Neue"/>
              <a:cs typeface="Helvetica Neue"/>
              <a:sym typeface="Helvetica Neue"/>
            </a:endParaRPr>
          </a:p>
        </p:txBody>
      </p:sp>
      <p:sp>
        <p:nvSpPr>
          <p:cNvPr id="863" name="Google Shape;863;p70"/>
          <p:cNvSpPr txBox="1"/>
          <p:nvPr/>
        </p:nvSpPr>
        <p:spPr>
          <a:xfrm>
            <a:off x="1056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Image</a:t>
            </a:r>
            <a:endParaRPr sz="1600">
              <a:solidFill>
                <a:schemeClr val="dk1"/>
              </a:solidFill>
              <a:latin typeface="Raleway"/>
              <a:ea typeface="Raleway"/>
              <a:cs typeface="Raleway"/>
              <a:sym typeface="Raleway"/>
            </a:endParaRPr>
          </a:p>
        </p:txBody>
      </p:sp>
      <p:pic>
        <p:nvPicPr>
          <p:cNvPr id="864" name="Google Shape;864;p70"/>
          <p:cNvPicPr preferRelativeResize="0"/>
          <p:nvPr/>
        </p:nvPicPr>
        <p:blipFill rotWithShape="1">
          <a:blip r:embed="rId3">
            <a:alphaModFix/>
          </a:blip>
          <a:srcRect b="0" l="0" r="49954" t="0"/>
          <a:stretch/>
        </p:blipFill>
        <p:spPr>
          <a:xfrm>
            <a:off x="816325" y="2549550"/>
            <a:ext cx="2221525" cy="2219550"/>
          </a:xfrm>
          <a:prstGeom prst="rect">
            <a:avLst/>
          </a:prstGeom>
          <a:noFill/>
          <a:ln>
            <a:noFill/>
          </a:ln>
        </p:spPr>
      </p:pic>
      <p:pic>
        <p:nvPicPr>
          <p:cNvPr id="865" name="Google Shape;865;p70"/>
          <p:cNvPicPr preferRelativeResize="0"/>
          <p:nvPr/>
        </p:nvPicPr>
        <p:blipFill rotWithShape="1">
          <a:blip r:embed="rId3">
            <a:alphaModFix/>
          </a:blip>
          <a:srcRect b="4338" l="2433" r="88099" t="76758"/>
          <a:stretch/>
        </p:blipFill>
        <p:spPr>
          <a:xfrm>
            <a:off x="4052638" y="3140807"/>
            <a:ext cx="1038698" cy="1037030"/>
          </a:xfrm>
          <a:prstGeom prst="rect">
            <a:avLst/>
          </a:prstGeom>
          <a:noFill/>
          <a:ln>
            <a:noFill/>
          </a:ln>
        </p:spPr>
      </p:pic>
      <p:sp>
        <p:nvSpPr>
          <p:cNvPr id="866" name="Google Shape;866;p70"/>
          <p:cNvSpPr txBox="1"/>
          <p:nvPr/>
        </p:nvSpPr>
        <p:spPr>
          <a:xfrm>
            <a:off x="3089950" y="4464075"/>
            <a:ext cx="29484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Region on which filter currently operates</a:t>
            </a:r>
            <a:endParaRPr sz="1600">
              <a:solidFill>
                <a:schemeClr val="dk1"/>
              </a:solidFill>
              <a:latin typeface="Raleway"/>
              <a:ea typeface="Raleway"/>
              <a:cs typeface="Raleway"/>
              <a:sym typeface="Raleway"/>
            </a:endParaRPr>
          </a:p>
        </p:txBody>
      </p:sp>
      <p:pic>
        <p:nvPicPr>
          <p:cNvPr id="867" name="Google Shape;867;p70"/>
          <p:cNvPicPr preferRelativeResize="0"/>
          <p:nvPr/>
        </p:nvPicPr>
        <p:blipFill rotWithShape="1">
          <a:blip r:embed="rId3">
            <a:alphaModFix/>
          </a:blip>
          <a:srcRect b="0" l="49954" r="0" t="0"/>
          <a:stretch/>
        </p:blipFill>
        <p:spPr>
          <a:xfrm>
            <a:off x="5792976" y="2554900"/>
            <a:ext cx="2221525" cy="2219525"/>
          </a:xfrm>
          <a:prstGeom prst="rect">
            <a:avLst/>
          </a:prstGeom>
          <a:noFill/>
          <a:ln>
            <a:noFill/>
          </a:ln>
        </p:spPr>
      </p:pic>
      <p:sp>
        <p:nvSpPr>
          <p:cNvPr id="868" name="Google Shape;868;p70"/>
          <p:cNvSpPr txBox="1"/>
          <p:nvPr/>
        </p:nvSpPr>
        <p:spPr>
          <a:xfrm>
            <a:off x="6009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Filtered Image</a:t>
            </a:r>
            <a:endParaRPr sz="1600">
              <a:solidFill>
                <a:schemeClr val="dk1"/>
              </a:solidFill>
              <a:latin typeface="Raleway"/>
              <a:ea typeface="Raleway"/>
              <a:cs typeface="Raleway"/>
              <a:sym typeface="Raleway"/>
            </a:endParaRPr>
          </a:p>
        </p:txBody>
      </p:sp>
      <p:sp>
        <p:nvSpPr>
          <p:cNvPr id="869" name="Google Shape;869;p70"/>
          <p:cNvSpPr/>
          <p:nvPr/>
        </p:nvSpPr>
        <p:spPr>
          <a:xfrm>
            <a:off x="3422400" y="161500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0" name="Google Shape;870;p70"/>
          <p:cNvSpPr/>
          <p:nvPr/>
        </p:nvSpPr>
        <p:spPr>
          <a:xfrm>
            <a:off x="3742125" y="160830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chemeClr val="dk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70"/>
          <p:cNvSpPr/>
          <p:nvPr/>
        </p:nvSpPr>
        <p:spPr>
          <a:xfrm flipH="1" rot="10800000">
            <a:off x="3422400" y="259890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2" name="Google Shape;872;p70"/>
          <p:cNvSpPr/>
          <p:nvPr/>
        </p:nvSpPr>
        <p:spPr>
          <a:xfrm flipH="1" rot="10800000">
            <a:off x="3742125" y="260560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chemeClr val="dk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873" name="Google Shape;873;p70"/>
          <p:cNvGrpSpPr/>
          <p:nvPr/>
        </p:nvGrpSpPr>
        <p:grpSpPr>
          <a:xfrm>
            <a:off x="3237942" y="1861455"/>
            <a:ext cx="749223" cy="749223"/>
            <a:chOff x="4622250" y="1532350"/>
            <a:chExt cx="851100" cy="851100"/>
          </a:xfrm>
        </p:grpSpPr>
        <p:sp>
          <p:nvSpPr>
            <p:cNvPr id="874" name="Google Shape;874;p70"/>
            <p:cNvSpPr/>
            <p:nvPr/>
          </p:nvSpPr>
          <p:spPr>
            <a:xfrm>
              <a:off x="4622250" y="1532350"/>
              <a:ext cx="851100" cy="851100"/>
            </a:xfrm>
            <a:prstGeom prst="rect">
              <a:avLst/>
            </a:prstGeom>
            <a:noFill/>
            <a:ln cap="flat" cmpd="sng" w="28575">
              <a:solidFill>
                <a:srgbClr val="E600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875" name="Google Shape;875;p70"/>
            <p:cNvCxnSpPr>
              <a:stCxn id="874" idx="0"/>
              <a:endCxn id="874" idx="2"/>
            </p:cNvCxnSpPr>
            <p:nvPr/>
          </p:nvCxnSpPr>
          <p:spPr>
            <a:xfrm>
              <a:off x="5047800" y="1532350"/>
              <a:ext cx="0" cy="851100"/>
            </a:xfrm>
            <a:prstGeom prst="straightConnector1">
              <a:avLst/>
            </a:prstGeom>
            <a:noFill/>
            <a:ln cap="flat" cmpd="sng" w="28575">
              <a:solidFill>
                <a:srgbClr val="E6002E"/>
              </a:solidFill>
              <a:prstDash val="solid"/>
              <a:round/>
              <a:headEnd len="sm" w="sm" type="none"/>
              <a:tailEnd len="sm" w="sm" type="none"/>
            </a:ln>
          </p:spPr>
        </p:cxnSp>
        <p:cxnSp>
          <p:nvCxnSpPr>
            <p:cNvPr id="876" name="Google Shape;876;p70"/>
            <p:cNvCxnSpPr>
              <a:stCxn id="874" idx="1"/>
              <a:endCxn id="874" idx="3"/>
            </p:cNvCxnSpPr>
            <p:nvPr/>
          </p:nvCxnSpPr>
          <p:spPr>
            <a:xfrm>
              <a:off x="4622250" y="1957900"/>
              <a:ext cx="851100" cy="0"/>
            </a:xfrm>
            <a:prstGeom prst="straightConnector1">
              <a:avLst/>
            </a:prstGeom>
            <a:noFill/>
            <a:ln cap="flat" cmpd="sng" w="28575">
              <a:solidFill>
                <a:srgbClr val="E6002E"/>
              </a:solidFill>
              <a:prstDash val="solid"/>
              <a:round/>
              <a:headEnd len="sm" w="sm" type="none"/>
              <a:tailEnd len="sm" w="sm" type="none"/>
            </a:ln>
          </p:spPr>
        </p:cxnSp>
        <p:sp>
          <p:nvSpPr>
            <p:cNvPr id="877" name="Google Shape;877;p70"/>
            <p:cNvSpPr txBox="1"/>
            <p:nvPr/>
          </p:nvSpPr>
          <p:spPr>
            <a:xfrm>
              <a:off x="4659075" y="153235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878" name="Google Shape;878;p70"/>
            <p:cNvSpPr txBox="1"/>
            <p:nvPr/>
          </p:nvSpPr>
          <p:spPr>
            <a:xfrm>
              <a:off x="4659075" y="195790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879" name="Google Shape;879;p70"/>
            <p:cNvSpPr txBox="1"/>
            <p:nvPr/>
          </p:nvSpPr>
          <p:spPr>
            <a:xfrm>
              <a:off x="5079825" y="195790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880" name="Google Shape;880;p70"/>
            <p:cNvSpPr txBox="1"/>
            <p:nvPr/>
          </p:nvSpPr>
          <p:spPr>
            <a:xfrm>
              <a:off x="5079825" y="153235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grpSp>
      <p:pic>
        <p:nvPicPr>
          <p:cNvPr id="881" name="Google Shape;881;p70"/>
          <p:cNvPicPr preferRelativeResize="0"/>
          <p:nvPr/>
        </p:nvPicPr>
        <p:blipFill rotWithShape="1">
          <a:blip r:embed="rId4">
            <a:alphaModFix/>
          </a:blip>
          <a:srcRect b="4469" l="2455" r="88379" t="76681"/>
          <a:stretch/>
        </p:blipFill>
        <p:spPr>
          <a:xfrm>
            <a:off x="4152350" y="1874501"/>
            <a:ext cx="728631" cy="749225"/>
          </a:xfrm>
          <a:prstGeom prst="rect">
            <a:avLst/>
          </a:prstGeom>
          <a:noFill/>
          <a:ln>
            <a:noFill/>
          </a:ln>
        </p:spPr>
      </p:pic>
      <p:sp>
        <p:nvSpPr>
          <p:cNvPr id="882" name="Google Shape;882;p70"/>
          <p:cNvSpPr txBox="1"/>
          <p:nvPr/>
        </p:nvSpPr>
        <p:spPr>
          <a:xfrm>
            <a:off x="2001525" y="1979200"/>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Filter</a:t>
            </a:r>
            <a:endParaRPr sz="1600">
              <a:solidFill>
                <a:schemeClr val="dk1"/>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1"/>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1600"/>
              </a:spcAft>
              <a:buClr>
                <a:schemeClr val="dk1"/>
              </a:buClr>
              <a:buSzPts val="1800"/>
              <a:buNone/>
            </a:pPr>
            <a:r>
              <a:rPr lang="fr"/>
              <a:t>In a convolution, a small image (a filter) travels across an image and performs a local multiplication and sum operation.</a:t>
            </a:r>
            <a:endParaRPr/>
          </a:p>
        </p:txBody>
      </p:sp>
      <p:sp>
        <p:nvSpPr>
          <p:cNvPr id="888" name="Google Shape;888;p7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Convolutions</a:t>
            </a:r>
            <a:endParaRPr/>
          </a:p>
        </p:txBody>
      </p:sp>
      <p:sp>
        <p:nvSpPr>
          <p:cNvPr id="889" name="Google Shape;889;p71"/>
          <p:cNvSpPr txBox="1"/>
          <p:nvPr/>
        </p:nvSpPr>
        <p:spPr>
          <a:xfrm>
            <a:off x="1056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Image</a:t>
            </a:r>
            <a:endParaRPr sz="1600">
              <a:solidFill>
                <a:schemeClr val="dk1"/>
              </a:solidFill>
              <a:latin typeface="Raleway"/>
              <a:ea typeface="Raleway"/>
              <a:cs typeface="Raleway"/>
              <a:sym typeface="Raleway"/>
            </a:endParaRPr>
          </a:p>
        </p:txBody>
      </p:sp>
      <p:pic>
        <p:nvPicPr>
          <p:cNvPr id="890" name="Google Shape;890;p71"/>
          <p:cNvPicPr preferRelativeResize="0"/>
          <p:nvPr/>
        </p:nvPicPr>
        <p:blipFill rotWithShape="1">
          <a:blip r:embed="rId3">
            <a:alphaModFix/>
          </a:blip>
          <a:srcRect b="0" l="0" r="49954" t="0"/>
          <a:stretch/>
        </p:blipFill>
        <p:spPr>
          <a:xfrm>
            <a:off x="816325" y="2549550"/>
            <a:ext cx="2221525" cy="2219550"/>
          </a:xfrm>
          <a:prstGeom prst="rect">
            <a:avLst/>
          </a:prstGeom>
          <a:noFill/>
          <a:ln>
            <a:noFill/>
          </a:ln>
        </p:spPr>
      </p:pic>
      <p:pic>
        <p:nvPicPr>
          <p:cNvPr id="891" name="Google Shape;891;p71"/>
          <p:cNvPicPr preferRelativeResize="0"/>
          <p:nvPr/>
        </p:nvPicPr>
        <p:blipFill rotWithShape="1">
          <a:blip r:embed="rId4">
            <a:alphaModFix/>
          </a:blip>
          <a:srcRect b="0" l="0" r="49952" t="0"/>
          <a:stretch/>
        </p:blipFill>
        <p:spPr>
          <a:xfrm>
            <a:off x="816326" y="2549550"/>
            <a:ext cx="2221649" cy="2219550"/>
          </a:xfrm>
          <a:prstGeom prst="rect">
            <a:avLst/>
          </a:prstGeom>
          <a:noFill/>
          <a:ln>
            <a:noFill/>
          </a:ln>
        </p:spPr>
      </p:pic>
      <p:pic>
        <p:nvPicPr>
          <p:cNvPr id="892" name="Google Shape;892;p71"/>
          <p:cNvPicPr preferRelativeResize="0"/>
          <p:nvPr/>
        </p:nvPicPr>
        <p:blipFill rotWithShape="1">
          <a:blip r:embed="rId5">
            <a:alphaModFix/>
          </a:blip>
          <a:srcRect b="0" l="0" r="49952" t="0"/>
          <a:stretch/>
        </p:blipFill>
        <p:spPr>
          <a:xfrm>
            <a:off x="816326" y="2549550"/>
            <a:ext cx="2221649" cy="2219550"/>
          </a:xfrm>
          <a:prstGeom prst="rect">
            <a:avLst/>
          </a:prstGeom>
          <a:noFill/>
          <a:ln>
            <a:noFill/>
          </a:ln>
        </p:spPr>
      </p:pic>
      <p:pic>
        <p:nvPicPr>
          <p:cNvPr id="893" name="Google Shape;893;p71"/>
          <p:cNvPicPr preferRelativeResize="0"/>
          <p:nvPr/>
        </p:nvPicPr>
        <p:blipFill rotWithShape="1">
          <a:blip r:embed="rId6">
            <a:alphaModFix/>
          </a:blip>
          <a:srcRect b="0" l="0" r="49954" t="0"/>
          <a:stretch/>
        </p:blipFill>
        <p:spPr>
          <a:xfrm>
            <a:off x="816325" y="2549550"/>
            <a:ext cx="2221525" cy="2219550"/>
          </a:xfrm>
          <a:prstGeom prst="rect">
            <a:avLst/>
          </a:prstGeom>
          <a:noFill/>
          <a:ln>
            <a:noFill/>
          </a:ln>
        </p:spPr>
      </p:pic>
      <p:pic>
        <p:nvPicPr>
          <p:cNvPr id="894" name="Google Shape;894;p71"/>
          <p:cNvPicPr preferRelativeResize="0"/>
          <p:nvPr/>
        </p:nvPicPr>
        <p:blipFill rotWithShape="1">
          <a:blip r:embed="rId7">
            <a:alphaModFix/>
          </a:blip>
          <a:srcRect b="0" l="0" r="49954" t="0"/>
          <a:stretch/>
        </p:blipFill>
        <p:spPr>
          <a:xfrm>
            <a:off x="816325" y="2549550"/>
            <a:ext cx="2221525" cy="2219550"/>
          </a:xfrm>
          <a:prstGeom prst="rect">
            <a:avLst/>
          </a:prstGeom>
          <a:noFill/>
          <a:ln>
            <a:noFill/>
          </a:ln>
        </p:spPr>
      </p:pic>
      <p:pic>
        <p:nvPicPr>
          <p:cNvPr id="895" name="Google Shape;895;p71"/>
          <p:cNvPicPr preferRelativeResize="0"/>
          <p:nvPr/>
        </p:nvPicPr>
        <p:blipFill rotWithShape="1">
          <a:blip r:embed="rId3">
            <a:alphaModFix/>
          </a:blip>
          <a:srcRect b="4338" l="2433" r="88099" t="76758"/>
          <a:stretch/>
        </p:blipFill>
        <p:spPr>
          <a:xfrm>
            <a:off x="4052638" y="3140807"/>
            <a:ext cx="1038698" cy="1037030"/>
          </a:xfrm>
          <a:prstGeom prst="rect">
            <a:avLst/>
          </a:prstGeom>
          <a:noFill/>
          <a:ln>
            <a:noFill/>
          </a:ln>
        </p:spPr>
      </p:pic>
      <p:pic>
        <p:nvPicPr>
          <p:cNvPr id="896" name="Google Shape;896;p71"/>
          <p:cNvPicPr preferRelativeResize="0"/>
          <p:nvPr/>
        </p:nvPicPr>
        <p:blipFill rotWithShape="1">
          <a:blip r:embed="rId4">
            <a:alphaModFix/>
          </a:blip>
          <a:srcRect b="4449" l="7090" r="83386" t="76648"/>
          <a:stretch/>
        </p:blipFill>
        <p:spPr>
          <a:xfrm>
            <a:off x="4049588" y="3140807"/>
            <a:ext cx="1044815" cy="1037030"/>
          </a:xfrm>
          <a:prstGeom prst="rect">
            <a:avLst/>
          </a:prstGeom>
          <a:noFill/>
          <a:ln>
            <a:noFill/>
          </a:ln>
        </p:spPr>
      </p:pic>
      <p:pic>
        <p:nvPicPr>
          <p:cNvPr id="897" name="Google Shape;897;p71"/>
          <p:cNvPicPr preferRelativeResize="0"/>
          <p:nvPr/>
        </p:nvPicPr>
        <p:blipFill rotWithShape="1">
          <a:blip r:embed="rId5">
            <a:alphaModFix/>
          </a:blip>
          <a:srcRect b="4358" l="11767" r="78710" t="76739"/>
          <a:stretch/>
        </p:blipFill>
        <p:spPr>
          <a:xfrm>
            <a:off x="4049594" y="3146157"/>
            <a:ext cx="1044815" cy="1037030"/>
          </a:xfrm>
          <a:prstGeom prst="rect">
            <a:avLst/>
          </a:prstGeom>
          <a:noFill/>
          <a:ln>
            <a:noFill/>
          </a:ln>
        </p:spPr>
      </p:pic>
      <p:pic>
        <p:nvPicPr>
          <p:cNvPr id="898" name="Google Shape;898;p71"/>
          <p:cNvPicPr preferRelativeResize="0"/>
          <p:nvPr/>
        </p:nvPicPr>
        <p:blipFill rotWithShape="1">
          <a:blip r:embed="rId6">
            <a:alphaModFix/>
          </a:blip>
          <a:srcRect b="4337" l="16438" r="73971" t="76565"/>
          <a:stretch/>
        </p:blipFill>
        <p:spPr>
          <a:xfrm>
            <a:off x="4045909" y="3135465"/>
            <a:ext cx="1052168" cy="1047720"/>
          </a:xfrm>
          <a:prstGeom prst="rect">
            <a:avLst/>
          </a:prstGeom>
          <a:noFill/>
          <a:ln>
            <a:noFill/>
          </a:ln>
        </p:spPr>
      </p:pic>
      <p:pic>
        <p:nvPicPr>
          <p:cNvPr id="899" name="Google Shape;899;p71"/>
          <p:cNvPicPr preferRelativeResize="0"/>
          <p:nvPr/>
        </p:nvPicPr>
        <p:blipFill rotWithShape="1">
          <a:blip r:embed="rId7">
            <a:alphaModFix/>
          </a:blip>
          <a:srcRect b="4423" l="21160" r="69317" t="76674"/>
          <a:stretch/>
        </p:blipFill>
        <p:spPr>
          <a:xfrm>
            <a:off x="4049588" y="3140812"/>
            <a:ext cx="1044815" cy="1037030"/>
          </a:xfrm>
          <a:prstGeom prst="rect">
            <a:avLst/>
          </a:prstGeom>
          <a:noFill/>
          <a:ln>
            <a:noFill/>
          </a:ln>
        </p:spPr>
      </p:pic>
      <p:sp>
        <p:nvSpPr>
          <p:cNvPr id="900" name="Google Shape;900;p71"/>
          <p:cNvSpPr txBox="1"/>
          <p:nvPr/>
        </p:nvSpPr>
        <p:spPr>
          <a:xfrm>
            <a:off x="3089950" y="4464075"/>
            <a:ext cx="29484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Region on which filter currently operates</a:t>
            </a:r>
            <a:endParaRPr sz="1600">
              <a:solidFill>
                <a:schemeClr val="dk1"/>
              </a:solidFill>
              <a:latin typeface="Raleway"/>
              <a:ea typeface="Raleway"/>
              <a:cs typeface="Raleway"/>
              <a:sym typeface="Raleway"/>
            </a:endParaRPr>
          </a:p>
        </p:txBody>
      </p:sp>
      <p:pic>
        <p:nvPicPr>
          <p:cNvPr id="901" name="Google Shape;901;p71"/>
          <p:cNvPicPr preferRelativeResize="0"/>
          <p:nvPr/>
        </p:nvPicPr>
        <p:blipFill rotWithShape="1">
          <a:blip r:embed="rId3">
            <a:alphaModFix/>
          </a:blip>
          <a:srcRect b="0" l="49954" r="0" t="0"/>
          <a:stretch/>
        </p:blipFill>
        <p:spPr>
          <a:xfrm>
            <a:off x="5792976" y="2554900"/>
            <a:ext cx="2221525" cy="2219525"/>
          </a:xfrm>
          <a:prstGeom prst="rect">
            <a:avLst/>
          </a:prstGeom>
          <a:noFill/>
          <a:ln>
            <a:noFill/>
          </a:ln>
        </p:spPr>
      </p:pic>
      <p:pic>
        <p:nvPicPr>
          <p:cNvPr id="902" name="Google Shape;902;p71"/>
          <p:cNvPicPr preferRelativeResize="0"/>
          <p:nvPr/>
        </p:nvPicPr>
        <p:blipFill rotWithShape="1">
          <a:blip r:embed="rId4">
            <a:alphaModFix/>
          </a:blip>
          <a:srcRect b="0" l="49954" r="0" t="0"/>
          <a:stretch/>
        </p:blipFill>
        <p:spPr>
          <a:xfrm>
            <a:off x="5793000" y="2554900"/>
            <a:ext cx="2221525" cy="2219525"/>
          </a:xfrm>
          <a:prstGeom prst="rect">
            <a:avLst/>
          </a:prstGeom>
          <a:noFill/>
          <a:ln>
            <a:noFill/>
          </a:ln>
        </p:spPr>
      </p:pic>
      <p:pic>
        <p:nvPicPr>
          <p:cNvPr id="903" name="Google Shape;903;p71"/>
          <p:cNvPicPr preferRelativeResize="0"/>
          <p:nvPr/>
        </p:nvPicPr>
        <p:blipFill rotWithShape="1">
          <a:blip r:embed="rId5">
            <a:alphaModFix/>
          </a:blip>
          <a:srcRect b="0" l="49954" r="0" t="0"/>
          <a:stretch/>
        </p:blipFill>
        <p:spPr>
          <a:xfrm>
            <a:off x="5793000" y="2554900"/>
            <a:ext cx="2221525" cy="2219525"/>
          </a:xfrm>
          <a:prstGeom prst="rect">
            <a:avLst/>
          </a:prstGeom>
          <a:noFill/>
          <a:ln>
            <a:noFill/>
          </a:ln>
        </p:spPr>
      </p:pic>
      <p:pic>
        <p:nvPicPr>
          <p:cNvPr id="904" name="Google Shape;904;p71"/>
          <p:cNvPicPr preferRelativeResize="0"/>
          <p:nvPr/>
        </p:nvPicPr>
        <p:blipFill rotWithShape="1">
          <a:blip r:embed="rId6">
            <a:alphaModFix/>
          </a:blip>
          <a:srcRect b="0" l="49954" r="0" t="0"/>
          <a:stretch/>
        </p:blipFill>
        <p:spPr>
          <a:xfrm>
            <a:off x="5792976" y="2554900"/>
            <a:ext cx="2221525" cy="2219525"/>
          </a:xfrm>
          <a:prstGeom prst="rect">
            <a:avLst/>
          </a:prstGeom>
          <a:noFill/>
          <a:ln>
            <a:noFill/>
          </a:ln>
        </p:spPr>
      </p:pic>
      <p:pic>
        <p:nvPicPr>
          <p:cNvPr id="905" name="Google Shape;905;p71"/>
          <p:cNvPicPr preferRelativeResize="0"/>
          <p:nvPr/>
        </p:nvPicPr>
        <p:blipFill rotWithShape="1">
          <a:blip r:embed="rId7">
            <a:alphaModFix/>
          </a:blip>
          <a:srcRect b="0" l="49954" r="0" t="0"/>
          <a:stretch/>
        </p:blipFill>
        <p:spPr>
          <a:xfrm>
            <a:off x="5792976" y="2554900"/>
            <a:ext cx="2221525" cy="2219525"/>
          </a:xfrm>
          <a:prstGeom prst="rect">
            <a:avLst/>
          </a:prstGeom>
          <a:noFill/>
          <a:ln>
            <a:noFill/>
          </a:ln>
        </p:spPr>
      </p:pic>
      <p:sp>
        <p:nvSpPr>
          <p:cNvPr id="906" name="Google Shape;906;p71"/>
          <p:cNvSpPr txBox="1"/>
          <p:nvPr/>
        </p:nvSpPr>
        <p:spPr>
          <a:xfrm>
            <a:off x="6009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Filtered Image</a:t>
            </a:r>
            <a:endParaRPr sz="1600">
              <a:solidFill>
                <a:schemeClr val="dk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
                                        <p:tgtEl>
                                          <p:spTgt spid="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
                                        <p:tgtEl>
                                          <p:spTgt spid="892"/>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
                                        <p:tgtEl>
                                          <p:spTgt spid="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
                                        <p:tgtEl>
                                          <p:spTgt spid="894"/>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
                                        <p:tgtEl>
                                          <p:spTgt spid="9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2"/>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0"/>
              </a:spcAft>
              <a:buClr>
                <a:schemeClr val="dk1"/>
              </a:buClr>
              <a:buSzPts val="1800"/>
              <a:buNone/>
            </a:pPr>
            <a:r>
              <a:rPr lang="fr"/>
              <a:t>In a convolution, a small image (a filter) travels across an image and performs a local multiplication and sum operation.</a:t>
            </a:r>
            <a:endParaRPr/>
          </a:p>
          <a:p>
            <a:pPr indent="0" lvl="0" marL="0" rtl="0" algn="l">
              <a:lnSpc>
                <a:spcPct val="120000"/>
              </a:lnSpc>
              <a:spcBef>
                <a:spcPts val="3200"/>
              </a:spcBef>
              <a:spcAft>
                <a:spcPts val="1600"/>
              </a:spcAft>
              <a:buClr>
                <a:schemeClr val="dk1"/>
              </a:buClr>
              <a:buSzPts val="1800"/>
              <a:buNone/>
            </a:pPr>
            <a:r>
              <a:t/>
            </a:r>
            <a:endParaRPr/>
          </a:p>
        </p:txBody>
      </p:sp>
      <p:sp>
        <p:nvSpPr>
          <p:cNvPr id="912" name="Google Shape;912;p7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Convolutions</a:t>
            </a:r>
            <a:endParaRPr/>
          </a:p>
        </p:txBody>
      </p:sp>
      <p:grpSp>
        <p:nvGrpSpPr>
          <p:cNvPr id="913" name="Google Shape;913;p72"/>
          <p:cNvGrpSpPr/>
          <p:nvPr/>
        </p:nvGrpSpPr>
        <p:grpSpPr>
          <a:xfrm>
            <a:off x="816379" y="2549466"/>
            <a:ext cx="2221527" cy="2219418"/>
            <a:chOff x="1154975" y="1383950"/>
            <a:chExt cx="3016740" cy="3013875"/>
          </a:xfrm>
        </p:grpSpPr>
        <p:pic>
          <p:nvPicPr>
            <p:cNvPr id="914" name="Google Shape;914;p72"/>
            <p:cNvPicPr preferRelativeResize="0"/>
            <p:nvPr/>
          </p:nvPicPr>
          <p:blipFill rotWithShape="1">
            <a:blip r:embed="rId3">
              <a:alphaModFix/>
            </a:blip>
            <a:srcRect b="0" l="0" r="49952" t="0"/>
            <a:stretch/>
          </p:blipFill>
          <p:spPr>
            <a:xfrm>
              <a:off x="1154975" y="1383950"/>
              <a:ext cx="3016740" cy="3013875"/>
            </a:xfrm>
            <a:prstGeom prst="rect">
              <a:avLst/>
            </a:prstGeom>
            <a:noFill/>
            <a:ln>
              <a:noFill/>
            </a:ln>
          </p:spPr>
        </p:pic>
        <p:pic>
          <p:nvPicPr>
            <p:cNvPr id="915" name="Google Shape;915;p72"/>
            <p:cNvPicPr preferRelativeResize="0"/>
            <p:nvPr/>
          </p:nvPicPr>
          <p:blipFill rotWithShape="1">
            <a:blip r:embed="rId4">
              <a:alphaModFix/>
            </a:blip>
            <a:srcRect b="0" l="0" r="64565" t="0"/>
            <a:stretch/>
          </p:blipFill>
          <p:spPr>
            <a:xfrm>
              <a:off x="1154975" y="1383950"/>
              <a:ext cx="2135851" cy="3013875"/>
            </a:xfrm>
            <a:prstGeom prst="rect">
              <a:avLst/>
            </a:prstGeom>
            <a:noFill/>
            <a:ln>
              <a:noFill/>
            </a:ln>
          </p:spPr>
        </p:pic>
      </p:grpSp>
      <p:pic>
        <p:nvPicPr>
          <p:cNvPr id="916" name="Google Shape;916;p72"/>
          <p:cNvPicPr preferRelativeResize="0"/>
          <p:nvPr/>
        </p:nvPicPr>
        <p:blipFill rotWithShape="1">
          <a:blip r:embed="rId4">
            <a:alphaModFix/>
          </a:blip>
          <a:srcRect b="0" l="49952" r="0" t="0"/>
          <a:stretch/>
        </p:blipFill>
        <p:spPr>
          <a:xfrm>
            <a:off x="5781856" y="2549554"/>
            <a:ext cx="2221646" cy="2219550"/>
          </a:xfrm>
          <a:prstGeom prst="rect">
            <a:avLst/>
          </a:prstGeom>
          <a:noFill/>
          <a:ln>
            <a:noFill/>
          </a:ln>
        </p:spPr>
      </p:pic>
      <p:sp>
        <p:nvSpPr>
          <p:cNvPr id="917" name="Google Shape;917;p72"/>
          <p:cNvSpPr txBox="1"/>
          <p:nvPr/>
        </p:nvSpPr>
        <p:spPr>
          <a:xfrm>
            <a:off x="1056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Image</a:t>
            </a:r>
            <a:endParaRPr sz="1600">
              <a:solidFill>
                <a:schemeClr val="dk1"/>
              </a:solidFill>
              <a:latin typeface="Raleway"/>
              <a:ea typeface="Raleway"/>
              <a:cs typeface="Raleway"/>
              <a:sym typeface="Raleway"/>
            </a:endParaRPr>
          </a:p>
        </p:txBody>
      </p:sp>
      <p:sp>
        <p:nvSpPr>
          <p:cNvPr id="918" name="Google Shape;918;p72"/>
          <p:cNvSpPr txBox="1"/>
          <p:nvPr/>
        </p:nvSpPr>
        <p:spPr>
          <a:xfrm>
            <a:off x="6009838" y="4768875"/>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Filtered Image</a:t>
            </a:r>
            <a:endParaRPr sz="1600">
              <a:solidFill>
                <a:schemeClr val="dk1"/>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3"/>
          <p:cNvSpPr txBox="1"/>
          <p:nvPr>
            <p:ph idx="1" type="body"/>
          </p:nvPr>
        </p:nvSpPr>
        <p:spPr>
          <a:xfrm>
            <a:off x="311700" y="9238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800"/>
              </a:spcBef>
              <a:spcAft>
                <a:spcPts val="1600"/>
              </a:spcAft>
              <a:buClr>
                <a:schemeClr val="dk1"/>
              </a:buClr>
              <a:buSzPts val="1800"/>
              <a:buNone/>
            </a:pPr>
            <a:r>
              <a:rPr lang="fr"/>
              <a:t>The filter doing the convolution does not have to be 2x2 and does generally not contain 1’s. The filter can have:</a:t>
            </a:r>
            <a:endParaRPr/>
          </a:p>
        </p:txBody>
      </p:sp>
      <p:sp>
        <p:nvSpPr>
          <p:cNvPr id="924" name="Google Shape;924;p7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Convolutions</a:t>
            </a:r>
            <a:endParaRPr/>
          </a:p>
        </p:txBody>
      </p:sp>
      <p:sp>
        <p:nvSpPr>
          <p:cNvPr id="925" name="Google Shape;925;p73"/>
          <p:cNvSpPr/>
          <p:nvPr/>
        </p:nvSpPr>
        <p:spPr>
          <a:xfrm>
            <a:off x="1420875" y="2578451"/>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6" name="Google Shape;926;p73"/>
          <p:cNvSpPr/>
          <p:nvPr/>
        </p:nvSpPr>
        <p:spPr>
          <a:xfrm>
            <a:off x="1740600" y="257175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chemeClr val="dk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7" name="Google Shape;927;p73"/>
          <p:cNvSpPr/>
          <p:nvPr/>
        </p:nvSpPr>
        <p:spPr>
          <a:xfrm flipH="1" rot="10800000">
            <a:off x="1420875" y="356235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8" name="Google Shape;928;p73"/>
          <p:cNvSpPr/>
          <p:nvPr/>
        </p:nvSpPr>
        <p:spPr>
          <a:xfrm flipH="1" rot="10800000">
            <a:off x="1740600" y="3569050"/>
            <a:ext cx="974370" cy="253150"/>
          </a:xfrm>
          <a:custGeom>
            <a:rect b="b" l="l" r="r" t="t"/>
            <a:pathLst>
              <a:path extrusionOk="0" h="10126" w="52840">
                <a:moveTo>
                  <a:pt x="0" y="9751"/>
                </a:moveTo>
                <a:cubicBezTo>
                  <a:pt x="4060" y="8127"/>
                  <a:pt x="15552" y="-54"/>
                  <a:pt x="24359" y="8"/>
                </a:cubicBezTo>
                <a:cubicBezTo>
                  <a:pt x="33166" y="71"/>
                  <a:pt x="48093" y="8440"/>
                  <a:pt x="52840" y="10126"/>
                </a:cubicBezTo>
              </a:path>
            </a:pathLst>
          </a:custGeom>
          <a:noFill/>
          <a:ln cap="flat" cmpd="sng" w="28575">
            <a:solidFill>
              <a:schemeClr val="dk2"/>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929" name="Google Shape;929;p73"/>
          <p:cNvGrpSpPr/>
          <p:nvPr/>
        </p:nvGrpSpPr>
        <p:grpSpPr>
          <a:xfrm>
            <a:off x="1236417" y="2824905"/>
            <a:ext cx="749223" cy="749223"/>
            <a:chOff x="4622250" y="1532350"/>
            <a:chExt cx="851100" cy="851100"/>
          </a:xfrm>
        </p:grpSpPr>
        <p:sp>
          <p:nvSpPr>
            <p:cNvPr id="930" name="Google Shape;930;p73"/>
            <p:cNvSpPr/>
            <p:nvPr/>
          </p:nvSpPr>
          <p:spPr>
            <a:xfrm>
              <a:off x="4622250" y="1532350"/>
              <a:ext cx="851100" cy="851100"/>
            </a:xfrm>
            <a:prstGeom prst="rect">
              <a:avLst/>
            </a:prstGeom>
            <a:noFill/>
            <a:ln cap="flat" cmpd="sng" w="28575">
              <a:solidFill>
                <a:srgbClr val="E6002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931" name="Google Shape;931;p73"/>
            <p:cNvCxnSpPr>
              <a:stCxn id="930" idx="0"/>
              <a:endCxn id="930" idx="2"/>
            </p:cNvCxnSpPr>
            <p:nvPr/>
          </p:nvCxnSpPr>
          <p:spPr>
            <a:xfrm>
              <a:off x="5047800" y="1532350"/>
              <a:ext cx="0" cy="851100"/>
            </a:xfrm>
            <a:prstGeom prst="straightConnector1">
              <a:avLst/>
            </a:prstGeom>
            <a:noFill/>
            <a:ln cap="flat" cmpd="sng" w="28575">
              <a:solidFill>
                <a:srgbClr val="E6002E"/>
              </a:solidFill>
              <a:prstDash val="solid"/>
              <a:round/>
              <a:headEnd len="sm" w="sm" type="none"/>
              <a:tailEnd len="sm" w="sm" type="none"/>
            </a:ln>
          </p:spPr>
        </p:cxnSp>
        <p:cxnSp>
          <p:nvCxnSpPr>
            <p:cNvPr id="932" name="Google Shape;932;p73"/>
            <p:cNvCxnSpPr>
              <a:stCxn id="930" idx="1"/>
              <a:endCxn id="930" idx="3"/>
            </p:cNvCxnSpPr>
            <p:nvPr/>
          </p:nvCxnSpPr>
          <p:spPr>
            <a:xfrm>
              <a:off x="4622250" y="1957900"/>
              <a:ext cx="851100" cy="0"/>
            </a:xfrm>
            <a:prstGeom prst="straightConnector1">
              <a:avLst/>
            </a:prstGeom>
            <a:noFill/>
            <a:ln cap="flat" cmpd="sng" w="28575">
              <a:solidFill>
                <a:srgbClr val="E6002E"/>
              </a:solidFill>
              <a:prstDash val="solid"/>
              <a:round/>
              <a:headEnd len="sm" w="sm" type="none"/>
              <a:tailEnd len="sm" w="sm" type="none"/>
            </a:ln>
          </p:spPr>
        </p:cxnSp>
        <p:sp>
          <p:nvSpPr>
            <p:cNvPr id="933" name="Google Shape;933;p73"/>
            <p:cNvSpPr txBox="1"/>
            <p:nvPr/>
          </p:nvSpPr>
          <p:spPr>
            <a:xfrm>
              <a:off x="4659075" y="153235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934" name="Google Shape;934;p73"/>
            <p:cNvSpPr txBox="1"/>
            <p:nvPr/>
          </p:nvSpPr>
          <p:spPr>
            <a:xfrm>
              <a:off x="4659075" y="195790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935" name="Google Shape;935;p73"/>
            <p:cNvSpPr txBox="1"/>
            <p:nvPr/>
          </p:nvSpPr>
          <p:spPr>
            <a:xfrm>
              <a:off x="5079825" y="195790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sp>
          <p:nvSpPr>
            <p:cNvPr id="936" name="Google Shape;936;p73"/>
            <p:cNvSpPr txBox="1"/>
            <p:nvPr/>
          </p:nvSpPr>
          <p:spPr>
            <a:xfrm>
              <a:off x="5079825" y="1532350"/>
              <a:ext cx="356700" cy="364200"/>
            </a:xfrm>
            <a:prstGeom prst="rect">
              <a:avLst/>
            </a:prstGeom>
            <a:noFill/>
            <a:ln>
              <a:noFill/>
            </a:ln>
          </p:spPr>
          <p:txBody>
            <a:bodyPr anchorCtr="0" anchor="t" bIns="91425" lIns="0" spcFirstLastPara="1" rIns="0" wrap="square" tIns="91425">
              <a:noAutofit/>
            </a:bodyPr>
            <a:lstStyle/>
            <a:p>
              <a:pPr indent="0" lvl="0" marL="0" marR="0" rtl="0" algn="ctr">
                <a:spcBef>
                  <a:spcPts val="0"/>
                </a:spcBef>
                <a:spcAft>
                  <a:spcPts val="0"/>
                </a:spcAft>
                <a:buNone/>
              </a:pPr>
              <a:r>
                <a:rPr b="1" lang="fr" sz="1800">
                  <a:solidFill>
                    <a:srgbClr val="E6002E"/>
                  </a:solidFill>
                  <a:latin typeface="Raleway"/>
                  <a:ea typeface="Raleway"/>
                  <a:cs typeface="Raleway"/>
                  <a:sym typeface="Raleway"/>
                </a:rPr>
                <a:t>1</a:t>
              </a:r>
              <a:endParaRPr b="1" sz="1800">
                <a:solidFill>
                  <a:srgbClr val="E6002E"/>
                </a:solidFill>
                <a:latin typeface="Raleway"/>
                <a:ea typeface="Raleway"/>
                <a:cs typeface="Raleway"/>
                <a:sym typeface="Raleway"/>
              </a:endParaRPr>
            </a:p>
          </p:txBody>
        </p:sp>
      </p:grpSp>
      <p:pic>
        <p:nvPicPr>
          <p:cNvPr id="937" name="Google Shape;937;p73"/>
          <p:cNvPicPr preferRelativeResize="0"/>
          <p:nvPr/>
        </p:nvPicPr>
        <p:blipFill rotWithShape="1">
          <a:blip r:embed="rId3">
            <a:alphaModFix/>
          </a:blip>
          <a:srcRect b="4469" l="2455" r="88379" t="76681"/>
          <a:stretch/>
        </p:blipFill>
        <p:spPr>
          <a:xfrm>
            <a:off x="2150825" y="2837951"/>
            <a:ext cx="728631" cy="749225"/>
          </a:xfrm>
          <a:prstGeom prst="rect">
            <a:avLst/>
          </a:prstGeom>
          <a:noFill/>
          <a:ln>
            <a:noFill/>
          </a:ln>
        </p:spPr>
      </p:pic>
      <p:sp>
        <p:nvSpPr>
          <p:cNvPr id="938" name="Google Shape;938;p73"/>
          <p:cNvSpPr txBox="1"/>
          <p:nvPr/>
        </p:nvSpPr>
        <p:spPr>
          <a:xfrm>
            <a:off x="0" y="2942650"/>
            <a:ext cx="1740600" cy="353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lang="fr" sz="1600">
                <a:solidFill>
                  <a:schemeClr val="dk1"/>
                </a:solidFill>
                <a:latin typeface="Raleway"/>
                <a:ea typeface="Raleway"/>
                <a:cs typeface="Raleway"/>
                <a:sym typeface="Raleway"/>
              </a:rPr>
              <a:t>Filter</a:t>
            </a:r>
            <a:endParaRPr sz="1600">
              <a:solidFill>
                <a:schemeClr val="dk1"/>
              </a:solidFill>
              <a:latin typeface="Raleway"/>
              <a:ea typeface="Raleway"/>
              <a:cs typeface="Raleway"/>
              <a:sym typeface="Raleway"/>
            </a:endParaRPr>
          </a:p>
        </p:txBody>
      </p:sp>
      <p:grpSp>
        <p:nvGrpSpPr>
          <p:cNvPr id="939" name="Google Shape;939;p73"/>
          <p:cNvGrpSpPr/>
          <p:nvPr/>
        </p:nvGrpSpPr>
        <p:grpSpPr>
          <a:xfrm>
            <a:off x="4943387" y="1410546"/>
            <a:ext cx="1281600" cy="1274909"/>
            <a:chOff x="1320144" y="594240"/>
            <a:chExt cx="1708800" cy="1699879"/>
          </a:xfrm>
        </p:grpSpPr>
        <p:grpSp>
          <p:nvGrpSpPr>
            <p:cNvPr id="940" name="Google Shape;940;p73"/>
            <p:cNvGrpSpPr/>
            <p:nvPr/>
          </p:nvGrpSpPr>
          <p:grpSpPr>
            <a:xfrm>
              <a:off x="1548325" y="1102819"/>
              <a:ext cx="1191395" cy="1191300"/>
              <a:chOff x="532900" y="1413819"/>
              <a:chExt cx="1191395" cy="1191300"/>
            </a:xfrm>
          </p:grpSpPr>
          <p:sp>
            <p:nvSpPr>
              <p:cNvPr id="941" name="Google Shape;941;p73"/>
              <p:cNvSpPr/>
              <p:nvPr/>
            </p:nvSpPr>
            <p:spPr>
              <a:xfrm>
                <a:off x="532995" y="1413819"/>
                <a:ext cx="1191300" cy="1191300"/>
              </a:xfrm>
              <a:prstGeom prst="rect">
                <a:avLst/>
              </a:prstGeom>
              <a:noFill/>
              <a:ln cap="flat" cmpd="sng" w="28575">
                <a:solidFill>
                  <a:srgbClr val="E6002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942" name="Google Shape;942;p73"/>
              <p:cNvCxnSpPr/>
              <p:nvPr/>
            </p:nvCxnSpPr>
            <p:spPr>
              <a:xfrm>
                <a:off x="1327194" y="1413819"/>
                <a:ext cx="0" cy="1191300"/>
              </a:xfrm>
              <a:prstGeom prst="straightConnector1">
                <a:avLst/>
              </a:prstGeom>
              <a:noFill/>
              <a:ln cap="flat" cmpd="sng" w="28575">
                <a:solidFill>
                  <a:srgbClr val="E6002E"/>
                </a:solidFill>
                <a:prstDash val="solid"/>
                <a:round/>
                <a:headEnd len="sm" w="sm" type="none"/>
                <a:tailEnd len="sm" w="sm" type="none"/>
              </a:ln>
            </p:spPr>
          </p:cxnSp>
          <p:cxnSp>
            <p:nvCxnSpPr>
              <p:cNvPr id="943" name="Google Shape;943;p73"/>
              <p:cNvCxnSpPr/>
              <p:nvPr/>
            </p:nvCxnSpPr>
            <p:spPr>
              <a:xfrm>
                <a:off x="532995" y="1809685"/>
                <a:ext cx="1191300" cy="0"/>
              </a:xfrm>
              <a:prstGeom prst="straightConnector1">
                <a:avLst/>
              </a:prstGeom>
              <a:noFill/>
              <a:ln cap="flat" cmpd="sng" w="28575">
                <a:solidFill>
                  <a:srgbClr val="E6002E"/>
                </a:solidFill>
                <a:prstDash val="solid"/>
                <a:round/>
                <a:headEnd len="sm" w="sm" type="none"/>
                <a:tailEnd len="sm" w="sm" type="none"/>
              </a:ln>
            </p:spPr>
          </p:cxnSp>
          <p:sp>
            <p:nvSpPr>
              <p:cNvPr id="944" name="Google Shape;944;p73"/>
              <p:cNvSpPr txBox="1"/>
              <p:nvPr/>
            </p:nvSpPr>
            <p:spPr>
              <a:xfrm>
                <a:off x="533000" y="1413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cxnSp>
            <p:nvCxnSpPr>
              <p:cNvPr id="945" name="Google Shape;945;p73"/>
              <p:cNvCxnSpPr/>
              <p:nvPr/>
            </p:nvCxnSpPr>
            <p:spPr>
              <a:xfrm>
                <a:off x="532995" y="2207352"/>
                <a:ext cx="1191300" cy="0"/>
              </a:xfrm>
              <a:prstGeom prst="straightConnector1">
                <a:avLst/>
              </a:prstGeom>
              <a:noFill/>
              <a:ln cap="flat" cmpd="sng" w="28575">
                <a:solidFill>
                  <a:srgbClr val="E6002E"/>
                </a:solidFill>
                <a:prstDash val="solid"/>
                <a:round/>
                <a:headEnd len="sm" w="sm" type="none"/>
                <a:tailEnd len="sm" w="sm" type="none"/>
              </a:ln>
            </p:spPr>
          </p:cxnSp>
          <p:cxnSp>
            <p:nvCxnSpPr>
              <p:cNvPr id="946" name="Google Shape;946;p73"/>
              <p:cNvCxnSpPr/>
              <p:nvPr/>
            </p:nvCxnSpPr>
            <p:spPr>
              <a:xfrm>
                <a:off x="930094" y="1413819"/>
                <a:ext cx="0" cy="1191300"/>
              </a:xfrm>
              <a:prstGeom prst="straightConnector1">
                <a:avLst/>
              </a:prstGeom>
              <a:noFill/>
              <a:ln cap="flat" cmpd="sng" w="28575">
                <a:solidFill>
                  <a:srgbClr val="E6002E"/>
                </a:solidFill>
                <a:prstDash val="solid"/>
                <a:round/>
                <a:headEnd len="sm" w="sm" type="none"/>
                <a:tailEnd len="sm" w="sm" type="none"/>
              </a:ln>
            </p:spPr>
          </p:cxnSp>
          <p:sp>
            <p:nvSpPr>
              <p:cNvPr id="947" name="Google Shape;947;p73"/>
              <p:cNvSpPr txBox="1"/>
              <p:nvPr/>
            </p:nvSpPr>
            <p:spPr>
              <a:xfrm>
                <a:off x="914000" y="1413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48" name="Google Shape;948;p73"/>
              <p:cNvSpPr txBox="1"/>
              <p:nvPr/>
            </p:nvSpPr>
            <p:spPr>
              <a:xfrm>
                <a:off x="532900" y="1809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49" name="Google Shape;949;p73"/>
              <p:cNvSpPr txBox="1"/>
              <p:nvPr/>
            </p:nvSpPr>
            <p:spPr>
              <a:xfrm>
                <a:off x="930050" y="1810587"/>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50" name="Google Shape;950;p73"/>
              <p:cNvSpPr txBox="1"/>
              <p:nvPr/>
            </p:nvSpPr>
            <p:spPr>
              <a:xfrm>
                <a:off x="1325825" y="181067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51" name="Google Shape;951;p73"/>
              <p:cNvSpPr txBox="1"/>
              <p:nvPr/>
            </p:nvSpPr>
            <p:spPr>
              <a:xfrm>
                <a:off x="1311200" y="1414700"/>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52" name="Google Shape;952;p73"/>
              <p:cNvSpPr txBox="1"/>
              <p:nvPr/>
            </p:nvSpPr>
            <p:spPr>
              <a:xfrm>
                <a:off x="533000" y="22084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53" name="Google Shape;953;p73"/>
              <p:cNvSpPr txBox="1"/>
              <p:nvPr/>
            </p:nvSpPr>
            <p:spPr>
              <a:xfrm>
                <a:off x="930000" y="22084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54" name="Google Shape;954;p73"/>
              <p:cNvSpPr txBox="1"/>
              <p:nvPr/>
            </p:nvSpPr>
            <p:spPr>
              <a:xfrm>
                <a:off x="1325825" y="22083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grpSp>
        <p:sp>
          <p:nvSpPr>
            <p:cNvPr id="955" name="Google Shape;955;p73"/>
            <p:cNvSpPr txBox="1"/>
            <p:nvPr/>
          </p:nvSpPr>
          <p:spPr>
            <a:xfrm>
              <a:off x="1320144" y="594240"/>
              <a:ext cx="1708800" cy="3513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chemeClr val="dk1"/>
                </a:buClr>
                <a:buSzPts val="1800"/>
                <a:buFont typeface="Raleway"/>
                <a:buNone/>
              </a:pPr>
              <a:r>
                <a:rPr lang="fr" sz="1800">
                  <a:solidFill>
                    <a:schemeClr val="dk1"/>
                  </a:solidFill>
                  <a:latin typeface="Raleway"/>
                  <a:ea typeface="Raleway"/>
                  <a:cs typeface="Raleway"/>
                  <a:sym typeface="Raleway"/>
                </a:rPr>
                <a:t>any size</a:t>
              </a:r>
              <a:endParaRPr sz="1800">
                <a:solidFill>
                  <a:schemeClr val="dk1"/>
                </a:solidFill>
                <a:latin typeface="Raleway"/>
                <a:ea typeface="Raleway"/>
                <a:cs typeface="Raleway"/>
                <a:sym typeface="Raleway"/>
              </a:endParaRPr>
            </a:p>
          </p:txBody>
        </p:sp>
      </p:grpSp>
      <p:grpSp>
        <p:nvGrpSpPr>
          <p:cNvPr id="956" name="Google Shape;956;p73"/>
          <p:cNvGrpSpPr/>
          <p:nvPr/>
        </p:nvGrpSpPr>
        <p:grpSpPr>
          <a:xfrm>
            <a:off x="4572000" y="3104841"/>
            <a:ext cx="1847475" cy="1264608"/>
            <a:chOff x="824961" y="2853300"/>
            <a:chExt cx="2463300" cy="1686144"/>
          </a:xfrm>
        </p:grpSpPr>
        <p:grpSp>
          <p:nvGrpSpPr>
            <p:cNvPr id="957" name="Google Shape;957;p73"/>
            <p:cNvGrpSpPr/>
            <p:nvPr/>
          </p:nvGrpSpPr>
          <p:grpSpPr>
            <a:xfrm>
              <a:off x="1548325" y="3348144"/>
              <a:ext cx="1191395" cy="1191300"/>
              <a:chOff x="532900" y="1413819"/>
              <a:chExt cx="1191395" cy="1191300"/>
            </a:xfrm>
          </p:grpSpPr>
          <p:sp>
            <p:nvSpPr>
              <p:cNvPr id="958" name="Google Shape;958;p73"/>
              <p:cNvSpPr/>
              <p:nvPr/>
            </p:nvSpPr>
            <p:spPr>
              <a:xfrm>
                <a:off x="532995" y="1413819"/>
                <a:ext cx="1191300" cy="1191300"/>
              </a:xfrm>
              <a:prstGeom prst="rect">
                <a:avLst/>
              </a:prstGeom>
              <a:noFill/>
              <a:ln cap="flat" cmpd="sng" w="28575">
                <a:solidFill>
                  <a:srgbClr val="E6002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959" name="Google Shape;959;p73"/>
              <p:cNvCxnSpPr/>
              <p:nvPr/>
            </p:nvCxnSpPr>
            <p:spPr>
              <a:xfrm>
                <a:off x="1327194" y="1413819"/>
                <a:ext cx="0" cy="1191300"/>
              </a:xfrm>
              <a:prstGeom prst="straightConnector1">
                <a:avLst/>
              </a:prstGeom>
              <a:noFill/>
              <a:ln cap="flat" cmpd="sng" w="28575">
                <a:solidFill>
                  <a:srgbClr val="E6002E"/>
                </a:solidFill>
                <a:prstDash val="solid"/>
                <a:round/>
                <a:headEnd len="sm" w="sm" type="none"/>
                <a:tailEnd len="sm" w="sm" type="none"/>
              </a:ln>
            </p:spPr>
          </p:cxnSp>
          <p:cxnSp>
            <p:nvCxnSpPr>
              <p:cNvPr id="960" name="Google Shape;960;p73"/>
              <p:cNvCxnSpPr/>
              <p:nvPr/>
            </p:nvCxnSpPr>
            <p:spPr>
              <a:xfrm>
                <a:off x="532995" y="1809685"/>
                <a:ext cx="1191300" cy="0"/>
              </a:xfrm>
              <a:prstGeom prst="straightConnector1">
                <a:avLst/>
              </a:prstGeom>
              <a:noFill/>
              <a:ln cap="flat" cmpd="sng" w="28575">
                <a:solidFill>
                  <a:srgbClr val="E6002E"/>
                </a:solidFill>
                <a:prstDash val="solid"/>
                <a:round/>
                <a:headEnd len="sm" w="sm" type="none"/>
                <a:tailEnd len="sm" w="sm" type="none"/>
              </a:ln>
            </p:spPr>
          </p:cxnSp>
          <p:sp>
            <p:nvSpPr>
              <p:cNvPr id="961" name="Google Shape;961;p73"/>
              <p:cNvSpPr txBox="1"/>
              <p:nvPr/>
            </p:nvSpPr>
            <p:spPr>
              <a:xfrm>
                <a:off x="533000" y="1413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12</a:t>
                </a:r>
                <a:endParaRPr b="1" sz="1400">
                  <a:solidFill>
                    <a:srgbClr val="E6002E"/>
                  </a:solidFill>
                  <a:latin typeface="Raleway"/>
                  <a:ea typeface="Raleway"/>
                  <a:cs typeface="Raleway"/>
                  <a:sym typeface="Raleway"/>
                </a:endParaRPr>
              </a:p>
            </p:txBody>
          </p:sp>
          <p:cxnSp>
            <p:nvCxnSpPr>
              <p:cNvPr id="962" name="Google Shape;962;p73"/>
              <p:cNvCxnSpPr/>
              <p:nvPr/>
            </p:nvCxnSpPr>
            <p:spPr>
              <a:xfrm>
                <a:off x="532995" y="2207352"/>
                <a:ext cx="1191300" cy="0"/>
              </a:xfrm>
              <a:prstGeom prst="straightConnector1">
                <a:avLst/>
              </a:prstGeom>
              <a:noFill/>
              <a:ln cap="flat" cmpd="sng" w="28575">
                <a:solidFill>
                  <a:srgbClr val="E6002E"/>
                </a:solidFill>
                <a:prstDash val="solid"/>
                <a:round/>
                <a:headEnd len="sm" w="sm" type="none"/>
                <a:tailEnd len="sm" w="sm" type="none"/>
              </a:ln>
            </p:spPr>
          </p:cxnSp>
          <p:cxnSp>
            <p:nvCxnSpPr>
              <p:cNvPr id="963" name="Google Shape;963;p73"/>
              <p:cNvCxnSpPr/>
              <p:nvPr/>
            </p:nvCxnSpPr>
            <p:spPr>
              <a:xfrm>
                <a:off x="930094" y="1413819"/>
                <a:ext cx="0" cy="1191300"/>
              </a:xfrm>
              <a:prstGeom prst="straightConnector1">
                <a:avLst/>
              </a:prstGeom>
              <a:noFill/>
              <a:ln cap="flat" cmpd="sng" w="28575">
                <a:solidFill>
                  <a:srgbClr val="E6002E"/>
                </a:solidFill>
                <a:prstDash val="solid"/>
                <a:round/>
                <a:headEnd len="sm" w="sm" type="none"/>
                <a:tailEnd len="sm" w="sm" type="none"/>
              </a:ln>
            </p:spPr>
          </p:cxnSp>
          <p:sp>
            <p:nvSpPr>
              <p:cNvPr id="964" name="Google Shape;964;p73"/>
              <p:cNvSpPr txBox="1"/>
              <p:nvPr/>
            </p:nvSpPr>
            <p:spPr>
              <a:xfrm>
                <a:off x="914000" y="1413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65" name="Google Shape;965;p73"/>
              <p:cNvSpPr txBox="1"/>
              <p:nvPr/>
            </p:nvSpPr>
            <p:spPr>
              <a:xfrm>
                <a:off x="532900" y="1809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6</a:t>
                </a:r>
                <a:endParaRPr b="1" sz="1400">
                  <a:solidFill>
                    <a:srgbClr val="E6002E"/>
                  </a:solidFill>
                  <a:latin typeface="Raleway"/>
                  <a:ea typeface="Raleway"/>
                  <a:cs typeface="Raleway"/>
                  <a:sym typeface="Raleway"/>
                </a:endParaRPr>
              </a:p>
            </p:txBody>
          </p:sp>
          <p:sp>
            <p:nvSpPr>
              <p:cNvPr id="966" name="Google Shape;966;p73"/>
              <p:cNvSpPr txBox="1"/>
              <p:nvPr/>
            </p:nvSpPr>
            <p:spPr>
              <a:xfrm>
                <a:off x="930050" y="1810587"/>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9</a:t>
                </a:r>
                <a:endParaRPr b="1" sz="1400">
                  <a:solidFill>
                    <a:srgbClr val="E6002E"/>
                  </a:solidFill>
                  <a:latin typeface="Raleway"/>
                  <a:ea typeface="Raleway"/>
                  <a:cs typeface="Raleway"/>
                  <a:sym typeface="Raleway"/>
                </a:endParaRPr>
              </a:p>
            </p:txBody>
          </p:sp>
          <p:sp>
            <p:nvSpPr>
              <p:cNvPr id="967" name="Google Shape;967;p73"/>
              <p:cNvSpPr txBox="1"/>
              <p:nvPr/>
            </p:nvSpPr>
            <p:spPr>
              <a:xfrm>
                <a:off x="1325825" y="181067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1</a:t>
                </a:r>
                <a:endParaRPr b="1" sz="1400">
                  <a:solidFill>
                    <a:srgbClr val="E6002E"/>
                  </a:solidFill>
                  <a:latin typeface="Raleway"/>
                  <a:ea typeface="Raleway"/>
                  <a:cs typeface="Raleway"/>
                  <a:sym typeface="Raleway"/>
                </a:endParaRPr>
              </a:p>
            </p:txBody>
          </p:sp>
          <p:sp>
            <p:nvSpPr>
              <p:cNvPr id="968" name="Google Shape;968;p73"/>
              <p:cNvSpPr txBox="1"/>
              <p:nvPr/>
            </p:nvSpPr>
            <p:spPr>
              <a:xfrm>
                <a:off x="1311200" y="1414700"/>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7</a:t>
                </a:r>
                <a:endParaRPr b="1" sz="1400">
                  <a:solidFill>
                    <a:srgbClr val="E6002E"/>
                  </a:solidFill>
                  <a:latin typeface="Raleway"/>
                  <a:ea typeface="Raleway"/>
                  <a:cs typeface="Raleway"/>
                  <a:sym typeface="Raleway"/>
                </a:endParaRPr>
              </a:p>
            </p:txBody>
          </p:sp>
          <p:sp>
            <p:nvSpPr>
              <p:cNvPr id="969" name="Google Shape;969;p73"/>
              <p:cNvSpPr txBox="1"/>
              <p:nvPr/>
            </p:nvSpPr>
            <p:spPr>
              <a:xfrm>
                <a:off x="930000" y="22084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5</a:t>
                </a:r>
                <a:endParaRPr b="1" sz="1400">
                  <a:solidFill>
                    <a:srgbClr val="E6002E"/>
                  </a:solidFill>
                  <a:latin typeface="Raleway"/>
                  <a:ea typeface="Raleway"/>
                  <a:cs typeface="Raleway"/>
                  <a:sym typeface="Raleway"/>
                </a:endParaRPr>
              </a:p>
            </p:txBody>
          </p:sp>
          <p:sp>
            <p:nvSpPr>
              <p:cNvPr id="970" name="Google Shape;970;p73"/>
              <p:cNvSpPr txBox="1"/>
              <p:nvPr/>
            </p:nvSpPr>
            <p:spPr>
              <a:xfrm>
                <a:off x="1325825" y="22083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8</a:t>
                </a:r>
                <a:endParaRPr b="1" sz="1400">
                  <a:solidFill>
                    <a:srgbClr val="E6002E"/>
                  </a:solidFill>
                  <a:latin typeface="Raleway"/>
                  <a:ea typeface="Raleway"/>
                  <a:cs typeface="Raleway"/>
                  <a:sym typeface="Raleway"/>
                </a:endParaRPr>
              </a:p>
            </p:txBody>
          </p:sp>
          <p:sp>
            <p:nvSpPr>
              <p:cNvPr id="971" name="Google Shape;971;p73"/>
              <p:cNvSpPr txBox="1"/>
              <p:nvPr/>
            </p:nvSpPr>
            <p:spPr>
              <a:xfrm>
                <a:off x="533000" y="22084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3</a:t>
                </a:r>
                <a:endParaRPr b="1" sz="1400">
                  <a:solidFill>
                    <a:srgbClr val="E6002E"/>
                  </a:solidFill>
                  <a:latin typeface="Raleway"/>
                  <a:ea typeface="Raleway"/>
                  <a:cs typeface="Raleway"/>
                  <a:sym typeface="Raleway"/>
                </a:endParaRPr>
              </a:p>
            </p:txBody>
          </p:sp>
        </p:grpSp>
        <p:sp>
          <p:nvSpPr>
            <p:cNvPr id="972" name="Google Shape;972;p73"/>
            <p:cNvSpPr txBox="1"/>
            <p:nvPr/>
          </p:nvSpPr>
          <p:spPr>
            <a:xfrm>
              <a:off x="824961" y="2853300"/>
              <a:ext cx="2463300" cy="351300"/>
            </a:xfrm>
            <a:prstGeom prst="rect">
              <a:avLst/>
            </a:prstGeom>
            <a:noFill/>
            <a:ln>
              <a:noFill/>
            </a:ln>
          </p:spPr>
          <p:txBody>
            <a:bodyPr anchorCtr="0" anchor="t" bIns="68575" lIns="68575" spcFirstLastPara="1" rIns="68575" wrap="square" tIns="68575">
              <a:noAutofit/>
            </a:bodyPr>
            <a:lstStyle/>
            <a:p>
              <a:pPr indent="0" lvl="0" marL="0" marR="0" rtl="0" algn="ctr">
                <a:spcBef>
                  <a:spcPts val="0"/>
                </a:spcBef>
                <a:spcAft>
                  <a:spcPts val="0"/>
                </a:spcAft>
                <a:buClr>
                  <a:schemeClr val="dk1"/>
                </a:buClr>
                <a:buSzPts val="1800"/>
                <a:buFont typeface="Raleway"/>
                <a:buNone/>
              </a:pPr>
              <a:r>
                <a:rPr lang="fr" sz="1800">
                  <a:solidFill>
                    <a:schemeClr val="dk1"/>
                  </a:solidFill>
                  <a:latin typeface="Raleway"/>
                  <a:ea typeface="Raleway"/>
                  <a:cs typeface="Raleway"/>
                  <a:sym typeface="Raleway"/>
                </a:rPr>
                <a:t>any structure</a:t>
              </a:r>
              <a:endParaRPr sz="1800">
                <a:solidFill>
                  <a:schemeClr val="dk1"/>
                </a:solidFill>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7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Convolutions / Filters</a:t>
            </a:r>
            <a:endParaRPr/>
          </a:p>
        </p:txBody>
      </p:sp>
      <p:sp>
        <p:nvSpPr>
          <p:cNvPr id="978" name="Google Shape;978;p74"/>
          <p:cNvSpPr txBox="1"/>
          <p:nvPr>
            <p:ph idx="4294967295" type="body"/>
          </p:nvPr>
        </p:nvSpPr>
        <p:spPr>
          <a:xfrm>
            <a:off x="320039" y="982799"/>
            <a:ext cx="4112100" cy="3766800"/>
          </a:xfrm>
          <a:prstGeom prst="rect">
            <a:avLst/>
          </a:prstGeom>
          <a:noFill/>
          <a:ln>
            <a:noFill/>
          </a:ln>
        </p:spPr>
        <p:txBody>
          <a:bodyPr anchorCtr="0" anchor="t" bIns="91425" lIns="91425" spcFirstLastPara="1" rIns="91425" wrap="square" tIns="91425">
            <a:noAutofit/>
          </a:bodyPr>
          <a:lstStyle/>
          <a:p>
            <a:pPr indent="-177800" lvl="0" marL="177800" rtl="0" algn="l">
              <a:lnSpc>
                <a:spcPct val="120000"/>
              </a:lnSpc>
              <a:spcBef>
                <a:spcPts val="800"/>
              </a:spcBef>
              <a:spcAft>
                <a:spcPts val="0"/>
              </a:spcAft>
              <a:buClr>
                <a:schemeClr val="dk1"/>
              </a:buClr>
              <a:buSzPts val="1800"/>
              <a:buChar char="●"/>
            </a:pPr>
            <a:r>
              <a:rPr lang="fr"/>
              <a:t>Depending on the filter, the filtered image or response will highlight different structures.</a:t>
            </a:r>
            <a:endParaRPr/>
          </a:p>
          <a:p>
            <a:pPr indent="-177800" lvl="0" marL="177800" rtl="0" algn="l">
              <a:lnSpc>
                <a:spcPct val="120000"/>
              </a:lnSpc>
              <a:spcBef>
                <a:spcPts val="800"/>
              </a:spcBef>
              <a:spcAft>
                <a:spcPts val="0"/>
              </a:spcAft>
              <a:buClr>
                <a:schemeClr val="dk1"/>
              </a:buClr>
              <a:buSzPts val="1800"/>
              <a:buChar char="●"/>
            </a:pPr>
            <a:r>
              <a:rPr lang="fr"/>
              <a:t>In classical computer vision the filters are designed by a specialist</a:t>
            </a:r>
            <a:endParaRPr/>
          </a:p>
          <a:p>
            <a:pPr indent="-177800" lvl="0" marL="177800" rtl="0" algn="l">
              <a:lnSpc>
                <a:spcPct val="120000"/>
              </a:lnSpc>
              <a:spcBef>
                <a:spcPts val="800"/>
              </a:spcBef>
              <a:spcAft>
                <a:spcPts val="0"/>
              </a:spcAft>
              <a:buClr>
                <a:schemeClr val="dk1"/>
              </a:buClr>
              <a:buSzPts val="1800"/>
              <a:buChar char="●"/>
            </a:pPr>
            <a:r>
              <a:rPr lang="fr"/>
              <a:t>In deep learning the filters are </a:t>
            </a:r>
            <a:r>
              <a:rPr b="1" lang="fr"/>
              <a:t>learned</a:t>
            </a:r>
            <a:r>
              <a:rPr lang="fr"/>
              <a:t>. The weights are the filters!</a:t>
            </a:r>
            <a:endParaRPr/>
          </a:p>
          <a:p>
            <a:pPr indent="-63500" lvl="0" marL="177800" rtl="0" algn="l">
              <a:lnSpc>
                <a:spcPct val="120000"/>
              </a:lnSpc>
              <a:spcBef>
                <a:spcPts val="800"/>
              </a:spcBef>
              <a:spcAft>
                <a:spcPts val="1600"/>
              </a:spcAft>
              <a:buClr>
                <a:schemeClr val="dk1"/>
              </a:buClr>
              <a:buSzPts val="1800"/>
              <a:buNone/>
            </a:pPr>
            <a:r>
              <a:t/>
            </a:r>
            <a:endParaRPr/>
          </a:p>
        </p:txBody>
      </p:sp>
      <p:sp>
        <p:nvSpPr>
          <p:cNvPr id="979" name="Google Shape;979;p74"/>
          <p:cNvSpPr txBox="1"/>
          <p:nvPr/>
        </p:nvSpPr>
        <p:spPr>
          <a:xfrm>
            <a:off x="5086500" y="4658100"/>
            <a:ext cx="4172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fr" sz="1800">
                <a:solidFill>
                  <a:schemeClr val="dk2"/>
                </a:solidFill>
                <a:latin typeface="Raleway"/>
                <a:ea typeface="Raleway"/>
                <a:cs typeface="Raleway"/>
                <a:sym typeface="Raleway"/>
              </a:rPr>
              <a:t>Various filters applied to the image</a:t>
            </a:r>
            <a:endParaRPr sz="1800">
              <a:solidFill>
                <a:schemeClr val="dk2"/>
              </a:solidFill>
              <a:latin typeface="Raleway"/>
              <a:ea typeface="Raleway"/>
              <a:cs typeface="Raleway"/>
              <a:sym typeface="Raleway"/>
            </a:endParaRPr>
          </a:p>
        </p:txBody>
      </p:sp>
      <p:pic>
        <p:nvPicPr>
          <p:cNvPr id="980" name="Google Shape;980;p74"/>
          <p:cNvPicPr preferRelativeResize="0"/>
          <p:nvPr/>
        </p:nvPicPr>
        <p:blipFill rotWithShape="1">
          <a:blip r:embed="rId3">
            <a:alphaModFix/>
          </a:blip>
          <a:srcRect b="0" l="0" r="49776" t="0"/>
          <a:stretch/>
        </p:blipFill>
        <p:spPr>
          <a:xfrm>
            <a:off x="6317896" y="169448"/>
            <a:ext cx="1319587" cy="1313744"/>
          </a:xfrm>
          <a:prstGeom prst="rect">
            <a:avLst/>
          </a:prstGeom>
          <a:noFill/>
          <a:ln>
            <a:noFill/>
          </a:ln>
        </p:spPr>
      </p:pic>
      <p:sp>
        <p:nvSpPr>
          <p:cNvPr id="981" name="Google Shape;981;p74"/>
          <p:cNvSpPr txBox="1"/>
          <p:nvPr/>
        </p:nvSpPr>
        <p:spPr>
          <a:xfrm>
            <a:off x="6155783" y="1340393"/>
            <a:ext cx="1796100" cy="43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fr" sz="1800">
                <a:solidFill>
                  <a:schemeClr val="dk2"/>
                </a:solidFill>
                <a:latin typeface="Raleway"/>
                <a:ea typeface="Raleway"/>
                <a:cs typeface="Raleway"/>
                <a:sym typeface="Raleway"/>
              </a:rPr>
              <a:t>Original image</a:t>
            </a:r>
            <a:endParaRPr sz="1800">
              <a:solidFill>
                <a:schemeClr val="dk2"/>
              </a:solidFill>
              <a:latin typeface="Raleway"/>
              <a:ea typeface="Raleway"/>
              <a:cs typeface="Raleway"/>
              <a:sym typeface="Raleway"/>
            </a:endParaRPr>
          </a:p>
        </p:txBody>
      </p:sp>
      <p:grpSp>
        <p:nvGrpSpPr>
          <p:cNvPr id="982" name="Google Shape;982;p74"/>
          <p:cNvGrpSpPr/>
          <p:nvPr/>
        </p:nvGrpSpPr>
        <p:grpSpPr>
          <a:xfrm>
            <a:off x="1671277" y="3748915"/>
            <a:ext cx="1114907" cy="1114699"/>
            <a:chOff x="532900" y="1413819"/>
            <a:chExt cx="1191395" cy="1191300"/>
          </a:xfrm>
        </p:grpSpPr>
        <p:sp>
          <p:nvSpPr>
            <p:cNvPr id="983" name="Google Shape;983;p74"/>
            <p:cNvSpPr/>
            <p:nvPr/>
          </p:nvSpPr>
          <p:spPr>
            <a:xfrm>
              <a:off x="532995" y="1413819"/>
              <a:ext cx="1191300" cy="1191300"/>
            </a:xfrm>
            <a:prstGeom prst="rect">
              <a:avLst/>
            </a:prstGeom>
            <a:noFill/>
            <a:ln cap="flat" cmpd="sng" w="28575">
              <a:solidFill>
                <a:srgbClr val="E6002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984" name="Google Shape;984;p74"/>
            <p:cNvCxnSpPr/>
            <p:nvPr/>
          </p:nvCxnSpPr>
          <p:spPr>
            <a:xfrm>
              <a:off x="1327194" y="1413819"/>
              <a:ext cx="0" cy="1191300"/>
            </a:xfrm>
            <a:prstGeom prst="straightConnector1">
              <a:avLst/>
            </a:prstGeom>
            <a:noFill/>
            <a:ln cap="flat" cmpd="sng" w="28575">
              <a:solidFill>
                <a:srgbClr val="E6002E"/>
              </a:solidFill>
              <a:prstDash val="solid"/>
              <a:round/>
              <a:headEnd len="sm" w="sm" type="none"/>
              <a:tailEnd len="sm" w="sm" type="none"/>
            </a:ln>
          </p:spPr>
        </p:cxnSp>
        <p:cxnSp>
          <p:nvCxnSpPr>
            <p:cNvPr id="985" name="Google Shape;985;p74"/>
            <p:cNvCxnSpPr/>
            <p:nvPr/>
          </p:nvCxnSpPr>
          <p:spPr>
            <a:xfrm>
              <a:off x="532995" y="1809685"/>
              <a:ext cx="1191300" cy="0"/>
            </a:xfrm>
            <a:prstGeom prst="straightConnector1">
              <a:avLst/>
            </a:prstGeom>
            <a:noFill/>
            <a:ln cap="flat" cmpd="sng" w="28575">
              <a:solidFill>
                <a:srgbClr val="E6002E"/>
              </a:solidFill>
              <a:prstDash val="solid"/>
              <a:round/>
              <a:headEnd len="sm" w="sm" type="none"/>
              <a:tailEnd len="sm" w="sm" type="none"/>
            </a:ln>
          </p:spPr>
        </p:cxnSp>
        <p:sp>
          <p:nvSpPr>
            <p:cNvPr id="986" name="Google Shape;986;p74"/>
            <p:cNvSpPr txBox="1"/>
            <p:nvPr/>
          </p:nvSpPr>
          <p:spPr>
            <a:xfrm>
              <a:off x="533000" y="1413825"/>
              <a:ext cx="397200" cy="395700"/>
            </a:xfrm>
            <a:prstGeom prst="rect">
              <a:avLst/>
            </a:prstGeom>
            <a:noFill/>
            <a:ln>
              <a:noFill/>
            </a:ln>
          </p:spPr>
          <p:txBody>
            <a:bodyPr anchorCtr="0" anchor="t" bIns="68575" lIns="0" spcFirstLastPara="1" rIns="0" wrap="square" tIns="68575">
              <a:noAutofit/>
            </a:bodyPr>
            <a:lstStyle/>
            <a:p>
              <a:pPr indent="0" lvl="0" marL="0" marR="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00</a:t>
              </a:r>
              <a:endParaRPr b="1" baseline="-25000" sz="1400">
                <a:solidFill>
                  <a:srgbClr val="E6002E"/>
                </a:solidFill>
                <a:latin typeface="Raleway"/>
                <a:ea typeface="Raleway"/>
                <a:cs typeface="Raleway"/>
                <a:sym typeface="Raleway"/>
              </a:endParaRPr>
            </a:p>
          </p:txBody>
        </p:sp>
        <p:cxnSp>
          <p:nvCxnSpPr>
            <p:cNvPr id="987" name="Google Shape;987;p74"/>
            <p:cNvCxnSpPr/>
            <p:nvPr/>
          </p:nvCxnSpPr>
          <p:spPr>
            <a:xfrm>
              <a:off x="532995" y="2207352"/>
              <a:ext cx="1191300" cy="0"/>
            </a:xfrm>
            <a:prstGeom prst="straightConnector1">
              <a:avLst/>
            </a:prstGeom>
            <a:noFill/>
            <a:ln cap="flat" cmpd="sng" w="28575">
              <a:solidFill>
                <a:srgbClr val="E6002E"/>
              </a:solidFill>
              <a:prstDash val="solid"/>
              <a:round/>
              <a:headEnd len="sm" w="sm" type="none"/>
              <a:tailEnd len="sm" w="sm" type="none"/>
            </a:ln>
          </p:spPr>
        </p:cxnSp>
        <p:cxnSp>
          <p:nvCxnSpPr>
            <p:cNvPr id="988" name="Google Shape;988;p74"/>
            <p:cNvCxnSpPr/>
            <p:nvPr/>
          </p:nvCxnSpPr>
          <p:spPr>
            <a:xfrm>
              <a:off x="930094" y="1413819"/>
              <a:ext cx="0" cy="1191300"/>
            </a:xfrm>
            <a:prstGeom prst="straightConnector1">
              <a:avLst/>
            </a:prstGeom>
            <a:noFill/>
            <a:ln cap="flat" cmpd="sng" w="28575">
              <a:solidFill>
                <a:srgbClr val="E6002E"/>
              </a:solidFill>
              <a:prstDash val="solid"/>
              <a:round/>
              <a:headEnd len="sm" w="sm" type="none"/>
              <a:tailEnd len="sm" w="sm" type="none"/>
            </a:ln>
          </p:spPr>
        </p:cxnSp>
        <p:sp>
          <p:nvSpPr>
            <p:cNvPr id="989" name="Google Shape;989;p74"/>
            <p:cNvSpPr txBox="1"/>
            <p:nvPr/>
          </p:nvSpPr>
          <p:spPr>
            <a:xfrm>
              <a:off x="914000" y="141382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01</a:t>
              </a:r>
              <a:endParaRPr b="1" baseline="-25000" sz="1400">
                <a:solidFill>
                  <a:srgbClr val="E6002E"/>
                </a:solidFill>
                <a:latin typeface="Raleway"/>
                <a:ea typeface="Raleway"/>
                <a:cs typeface="Raleway"/>
                <a:sym typeface="Raleway"/>
              </a:endParaRPr>
            </a:p>
          </p:txBody>
        </p:sp>
        <p:sp>
          <p:nvSpPr>
            <p:cNvPr id="990" name="Google Shape;990;p74"/>
            <p:cNvSpPr txBox="1"/>
            <p:nvPr/>
          </p:nvSpPr>
          <p:spPr>
            <a:xfrm>
              <a:off x="532900" y="180982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10</a:t>
              </a:r>
              <a:endParaRPr b="1" baseline="-25000" sz="1400">
                <a:solidFill>
                  <a:srgbClr val="E6002E"/>
                </a:solidFill>
                <a:latin typeface="Raleway"/>
                <a:ea typeface="Raleway"/>
                <a:cs typeface="Raleway"/>
                <a:sym typeface="Raleway"/>
              </a:endParaRPr>
            </a:p>
            <a:p>
              <a:pPr indent="0" lvl="0" marL="0" marR="0" rtl="0" algn="l">
                <a:spcBef>
                  <a:spcPts val="0"/>
                </a:spcBef>
                <a:spcAft>
                  <a:spcPts val="0"/>
                </a:spcAft>
                <a:buClr>
                  <a:srgbClr val="E6002E"/>
                </a:buClr>
                <a:buSzPts val="1400"/>
                <a:buFont typeface="Raleway"/>
                <a:buNone/>
              </a:pPr>
              <a:r>
                <a:t/>
              </a:r>
              <a:endParaRPr b="1" sz="1400">
                <a:solidFill>
                  <a:srgbClr val="E6002E"/>
                </a:solidFill>
                <a:latin typeface="Raleway"/>
                <a:ea typeface="Raleway"/>
                <a:cs typeface="Raleway"/>
                <a:sym typeface="Raleway"/>
              </a:endParaRPr>
            </a:p>
          </p:txBody>
        </p:sp>
        <p:sp>
          <p:nvSpPr>
            <p:cNvPr id="991" name="Google Shape;991;p74"/>
            <p:cNvSpPr txBox="1"/>
            <p:nvPr/>
          </p:nvSpPr>
          <p:spPr>
            <a:xfrm>
              <a:off x="930050" y="1810587"/>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11</a:t>
              </a:r>
              <a:endParaRPr b="1" baseline="-25000" sz="1400">
                <a:solidFill>
                  <a:srgbClr val="E6002E"/>
                </a:solidFill>
                <a:latin typeface="Raleway"/>
                <a:ea typeface="Raleway"/>
                <a:cs typeface="Raleway"/>
                <a:sym typeface="Raleway"/>
              </a:endParaRPr>
            </a:p>
            <a:p>
              <a:pPr indent="0" lvl="0" marL="0" marR="0" rtl="0" algn="ctr">
                <a:spcBef>
                  <a:spcPts val="0"/>
                </a:spcBef>
                <a:spcAft>
                  <a:spcPts val="0"/>
                </a:spcAft>
                <a:buClr>
                  <a:srgbClr val="E6002E"/>
                </a:buClr>
                <a:buSzPts val="1400"/>
                <a:buFont typeface="Raleway"/>
                <a:buNone/>
              </a:pPr>
              <a:r>
                <a:t/>
              </a:r>
              <a:endParaRPr b="1" sz="1400">
                <a:solidFill>
                  <a:srgbClr val="E6002E"/>
                </a:solidFill>
                <a:latin typeface="Raleway"/>
                <a:ea typeface="Raleway"/>
                <a:cs typeface="Raleway"/>
                <a:sym typeface="Raleway"/>
              </a:endParaRPr>
            </a:p>
          </p:txBody>
        </p:sp>
        <p:sp>
          <p:nvSpPr>
            <p:cNvPr id="992" name="Google Shape;992;p74"/>
            <p:cNvSpPr txBox="1"/>
            <p:nvPr/>
          </p:nvSpPr>
          <p:spPr>
            <a:xfrm>
              <a:off x="1325825" y="181067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12</a:t>
              </a:r>
              <a:endParaRPr b="1" baseline="-25000" sz="1400">
                <a:solidFill>
                  <a:srgbClr val="E6002E"/>
                </a:solidFill>
                <a:latin typeface="Raleway"/>
                <a:ea typeface="Raleway"/>
                <a:cs typeface="Raleway"/>
                <a:sym typeface="Raleway"/>
              </a:endParaRPr>
            </a:p>
            <a:p>
              <a:pPr indent="0" lvl="0" marL="0" marR="0" rtl="0" algn="ctr">
                <a:spcBef>
                  <a:spcPts val="0"/>
                </a:spcBef>
                <a:spcAft>
                  <a:spcPts val="0"/>
                </a:spcAft>
                <a:buClr>
                  <a:srgbClr val="E6002E"/>
                </a:buClr>
                <a:buSzPts val="1400"/>
                <a:buFont typeface="Raleway"/>
                <a:buNone/>
              </a:pPr>
              <a:r>
                <a:t/>
              </a:r>
              <a:endParaRPr b="1" sz="1400">
                <a:solidFill>
                  <a:srgbClr val="E6002E"/>
                </a:solidFill>
                <a:latin typeface="Raleway"/>
                <a:ea typeface="Raleway"/>
                <a:cs typeface="Raleway"/>
                <a:sym typeface="Raleway"/>
              </a:endParaRPr>
            </a:p>
          </p:txBody>
        </p:sp>
        <p:sp>
          <p:nvSpPr>
            <p:cNvPr id="993" name="Google Shape;993;p74"/>
            <p:cNvSpPr txBox="1"/>
            <p:nvPr/>
          </p:nvSpPr>
          <p:spPr>
            <a:xfrm>
              <a:off x="1311200" y="1414700"/>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02</a:t>
              </a:r>
              <a:endParaRPr b="1" baseline="-25000" sz="1400">
                <a:solidFill>
                  <a:srgbClr val="E6002E"/>
                </a:solidFill>
                <a:latin typeface="Raleway"/>
                <a:ea typeface="Raleway"/>
                <a:cs typeface="Raleway"/>
                <a:sym typeface="Raleway"/>
              </a:endParaRPr>
            </a:p>
          </p:txBody>
        </p:sp>
        <p:sp>
          <p:nvSpPr>
            <p:cNvPr id="994" name="Google Shape;994;p74"/>
            <p:cNvSpPr txBox="1"/>
            <p:nvPr/>
          </p:nvSpPr>
          <p:spPr>
            <a:xfrm>
              <a:off x="930000" y="220842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21</a:t>
              </a:r>
              <a:endParaRPr b="1" baseline="-25000" sz="1400">
                <a:solidFill>
                  <a:srgbClr val="E6002E"/>
                </a:solidFill>
                <a:latin typeface="Raleway"/>
                <a:ea typeface="Raleway"/>
                <a:cs typeface="Raleway"/>
                <a:sym typeface="Raleway"/>
              </a:endParaRPr>
            </a:p>
          </p:txBody>
        </p:sp>
        <p:sp>
          <p:nvSpPr>
            <p:cNvPr id="995" name="Google Shape;995;p74"/>
            <p:cNvSpPr txBox="1"/>
            <p:nvPr/>
          </p:nvSpPr>
          <p:spPr>
            <a:xfrm>
              <a:off x="1325825" y="220832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22</a:t>
              </a:r>
              <a:endParaRPr b="1" baseline="-25000" sz="1400">
                <a:solidFill>
                  <a:srgbClr val="E6002E"/>
                </a:solidFill>
                <a:latin typeface="Raleway"/>
                <a:ea typeface="Raleway"/>
                <a:cs typeface="Raleway"/>
                <a:sym typeface="Raleway"/>
              </a:endParaRPr>
            </a:p>
            <a:p>
              <a:pPr indent="0" lvl="0" marL="0" marR="0" rtl="0" algn="ctr">
                <a:spcBef>
                  <a:spcPts val="0"/>
                </a:spcBef>
                <a:spcAft>
                  <a:spcPts val="0"/>
                </a:spcAft>
                <a:buClr>
                  <a:srgbClr val="E6002E"/>
                </a:buClr>
                <a:buSzPts val="1400"/>
                <a:buFont typeface="Raleway"/>
                <a:buNone/>
              </a:pPr>
              <a:r>
                <a:t/>
              </a:r>
              <a:endParaRPr b="1" sz="1400">
                <a:solidFill>
                  <a:srgbClr val="E6002E"/>
                </a:solidFill>
                <a:latin typeface="Raleway"/>
                <a:ea typeface="Raleway"/>
                <a:cs typeface="Raleway"/>
                <a:sym typeface="Raleway"/>
              </a:endParaRPr>
            </a:p>
          </p:txBody>
        </p:sp>
        <p:sp>
          <p:nvSpPr>
            <p:cNvPr id="996" name="Google Shape;996;p74"/>
            <p:cNvSpPr txBox="1"/>
            <p:nvPr/>
          </p:nvSpPr>
          <p:spPr>
            <a:xfrm>
              <a:off x="533000" y="2208425"/>
              <a:ext cx="397200" cy="395700"/>
            </a:xfrm>
            <a:prstGeom prst="rect">
              <a:avLst/>
            </a:prstGeom>
            <a:noFill/>
            <a:ln>
              <a:noFill/>
            </a:ln>
          </p:spPr>
          <p:txBody>
            <a:bodyPr anchorCtr="0" anchor="t" bIns="68575" lIns="0" spcFirstLastPara="1" rIns="0" wrap="square" tIns="68575">
              <a:noAutofit/>
            </a:bodyPr>
            <a:lstStyle/>
            <a:p>
              <a:pPr indent="0" lvl="0" marL="0" rtl="0" algn="ctr">
                <a:spcBef>
                  <a:spcPts val="0"/>
                </a:spcBef>
                <a:spcAft>
                  <a:spcPts val="0"/>
                </a:spcAft>
                <a:buClr>
                  <a:srgbClr val="E6002E"/>
                </a:buClr>
                <a:buSzPts val="1400"/>
                <a:buFont typeface="Raleway"/>
                <a:buNone/>
              </a:pPr>
              <a:r>
                <a:rPr b="1" lang="fr" sz="1400">
                  <a:solidFill>
                    <a:srgbClr val="E6002E"/>
                  </a:solidFill>
                  <a:latin typeface="Raleway"/>
                  <a:ea typeface="Raleway"/>
                  <a:cs typeface="Raleway"/>
                  <a:sym typeface="Raleway"/>
                </a:rPr>
                <a:t>w</a:t>
              </a:r>
              <a:r>
                <a:rPr b="1" baseline="-25000" lang="fr" sz="1400">
                  <a:solidFill>
                    <a:srgbClr val="E6002E"/>
                  </a:solidFill>
                  <a:latin typeface="Raleway"/>
                  <a:ea typeface="Raleway"/>
                  <a:cs typeface="Raleway"/>
                  <a:sym typeface="Raleway"/>
                </a:rPr>
                <a:t>20</a:t>
              </a:r>
              <a:endParaRPr b="1" baseline="-25000" sz="1400">
                <a:solidFill>
                  <a:srgbClr val="E6002E"/>
                </a:solidFill>
                <a:latin typeface="Raleway"/>
                <a:ea typeface="Raleway"/>
                <a:cs typeface="Raleway"/>
                <a:sym typeface="Raleway"/>
              </a:endParaRPr>
            </a:p>
            <a:p>
              <a:pPr indent="0" lvl="0" marL="0" marR="0" rtl="0" algn="ctr">
                <a:spcBef>
                  <a:spcPts val="0"/>
                </a:spcBef>
                <a:spcAft>
                  <a:spcPts val="0"/>
                </a:spcAft>
                <a:buClr>
                  <a:srgbClr val="E6002E"/>
                </a:buClr>
                <a:buSzPts val="1400"/>
                <a:buFont typeface="Raleway"/>
                <a:buNone/>
              </a:pPr>
              <a:r>
                <a:t/>
              </a:r>
              <a:endParaRPr b="1" sz="1400">
                <a:solidFill>
                  <a:srgbClr val="E6002E"/>
                </a:solidFill>
                <a:latin typeface="Raleway"/>
                <a:ea typeface="Raleway"/>
                <a:cs typeface="Raleway"/>
                <a:sym typeface="Raleway"/>
              </a:endParaRPr>
            </a:p>
          </p:txBody>
        </p:sp>
      </p:grpSp>
      <p:pic>
        <p:nvPicPr>
          <p:cNvPr id="997" name="Google Shape;997;p74"/>
          <p:cNvPicPr preferRelativeResize="0"/>
          <p:nvPr>
            <p:ph idx="4294967295" type="body"/>
          </p:nvPr>
        </p:nvPicPr>
        <p:blipFill rotWithShape="1">
          <a:blip r:embed="rId4">
            <a:alphaModFix/>
          </a:blip>
          <a:srcRect b="9630" l="7405" r="8148" t="8889"/>
          <a:stretch/>
        </p:blipFill>
        <p:spPr>
          <a:xfrm>
            <a:off x="5616138" y="1857350"/>
            <a:ext cx="2723100" cy="2627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pic>
        <p:nvPicPr>
          <p:cNvPr id="1003" name="Google Shape;1003;p75"/>
          <p:cNvPicPr preferRelativeResize="0"/>
          <p:nvPr/>
        </p:nvPicPr>
        <p:blipFill rotWithShape="1">
          <a:blip r:embed="rId3">
            <a:alphaModFix/>
          </a:blip>
          <a:srcRect b="0" l="0" r="0" t="0"/>
          <a:stretch/>
        </p:blipFill>
        <p:spPr>
          <a:xfrm>
            <a:off x="-3736875" y="705700"/>
            <a:ext cx="10657574" cy="5994000"/>
          </a:xfrm>
          <a:prstGeom prst="rect">
            <a:avLst/>
          </a:prstGeom>
          <a:noFill/>
          <a:ln>
            <a:noFill/>
          </a:ln>
        </p:spPr>
      </p:pic>
      <p:sp>
        <p:nvSpPr>
          <p:cNvPr id="1004" name="Google Shape;1004;p75"/>
          <p:cNvSpPr txBox="1"/>
          <p:nvPr/>
        </p:nvSpPr>
        <p:spPr>
          <a:xfrm>
            <a:off x="427600" y="3764725"/>
            <a:ext cx="19464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Input image</a:t>
            </a:r>
            <a:endParaRPr sz="1500">
              <a:solidFill>
                <a:schemeClr val="accent1"/>
              </a:solidFill>
              <a:latin typeface="Raleway"/>
              <a:ea typeface="Raleway"/>
              <a:cs typeface="Raleway"/>
              <a:sym typeface="Raleway"/>
            </a:endParaRPr>
          </a:p>
        </p:txBody>
      </p:sp>
      <p:sp>
        <p:nvSpPr>
          <p:cNvPr id="1005" name="Google Shape;1005;p75"/>
          <p:cNvSpPr txBox="1"/>
          <p:nvPr>
            <p:ph idx="4294967295" type="body"/>
          </p:nvPr>
        </p:nvSpPr>
        <p:spPr>
          <a:xfrm>
            <a:off x="5304866" y="982799"/>
            <a:ext cx="35157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76"/>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pic>
        <p:nvPicPr>
          <p:cNvPr id="1011" name="Google Shape;1011;p76"/>
          <p:cNvPicPr preferRelativeResize="0"/>
          <p:nvPr/>
        </p:nvPicPr>
        <p:blipFill rotWithShape="1">
          <a:blip r:embed="rId3">
            <a:alphaModFix/>
          </a:blip>
          <a:srcRect b="0" l="0" r="0" t="0"/>
          <a:stretch/>
        </p:blipFill>
        <p:spPr>
          <a:xfrm>
            <a:off x="-3736875" y="705701"/>
            <a:ext cx="10657574" cy="5994875"/>
          </a:xfrm>
          <a:prstGeom prst="rect">
            <a:avLst/>
          </a:prstGeom>
          <a:noFill/>
          <a:ln>
            <a:noFill/>
          </a:ln>
        </p:spPr>
      </p:pic>
      <p:pic>
        <p:nvPicPr>
          <p:cNvPr id="1012" name="Google Shape;1012;p76"/>
          <p:cNvPicPr preferRelativeResize="0"/>
          <p:nvPr/>
        </p:nvPicPr>
        <p:blipFill rotWithShape="1">
          <a:blip r:embed="rId4">
            <a:alphaModFix/>
          </a:blip>
          <a:srcRect b="0" l="0" r="0" t="0"/>
          <a:stretch/>
        </p:blipFill>
        <p:spPr>
          <a:xfrm>
            <a:off x="-3736875" y="705701"/>
            <a:ext cx="10657574" cy="5994875"/>
          </a:xfrm>
          <a:prstGeom prst="rect">
            <a:avLst/>
          </a:prstGeom>
          <a:noFill/>
          <a:ln>
            <a:noFill/>
          </a:ln>
        </p:spPr>
      </p:pic>
      <p:sp>
        <p:nvSpPr>
          <p:cNvPr id="1013" name="Google Shape;1013;p76"/>
          <p:cNvSpPr txBox="1"/>
          <p:nvPr/>
        </p:nvSpPr>
        <p:spPr>
          <a:xfrm>
            <a:off x="427600" y="3764725"/>
            <a:ext cx="19464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Input image</a:t>
            </a:r>
            <a:endParaRPr sz="1500">
              <a:solidFill>
                <a:schemeClr val="accent1"/>
              </a:solidFill>
              <a:latin typeface="Raleway"/>
              <a:ea typeface="Raleway"/>
              <a:cs typeface="Raleway"/>
              <a:sym typeface="Raleway"/>
            </a:endParaRPr>
          </a:p>
        </p:txBody>
      </p:sp>
      <p:sp>
        <p:nvSpPr>
          <p:cNvPr id="1014" name="Google Shape;1014;p76"/>
          <p:cNvSpPr txBox="1"/>
          <p:nvPr/>
        </p:nvSpPr>
        <p:spPr>
          <a:xfrm>
            <a:off x="2195200" y="4585375"/>
            <a:ext cx="28383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Series of images </a:t>
            </a:r>
            <a:r>
              <a:rPr lang="fr" sz="1500">
                <a:solidFill>
                  <a:schemeClr val="accent1"/>
                </a:solidFill>
                <a:latin typeface="Raleway"/>
                <a:ea typeface="Raleway"/>
                <a:cs typeface="Raleway"/>
                <a:sym typeface="Raleway"/>
              </a:rPr>
              <a:t>filtered</a:t>
            </a:r>
            <a:r>
              <a:rPr lang="fr" sz="1500">
                <a:solidFill>
                  <a:schemeClr val="accent1"/>
                </a:solidFill>
                <a:latin typeface="Raleway"/>
                <a:ea typeface="Raleway"/>
                <a:cs typeface="Raleway"/>
                <a:sym typeface="Raleway"/>
              </a:rPr>
              <a:t> with a series of trained filters</a:t>
            </a:r>
            <a:endParaRPr sz="1500">
              <a:solidFill>
                <a:schemeClr val="accent1"/>
              </a:solidFill>
              <a:latin typeface="Raleway"/>
              <a:ea typeface="Raleway"/>
              <a:cs typeface="Raleway"/>
              <a:sym typeface="Raleway"/>
            </a:endParaRPr>
          </a:p>
        </p:txBody>
      </p:sp>
      <p:grpSp>
        <p:nvGrpSpPr>
          <p:cNvPr id="1015" name="Google Shape;1015;p76"/>
          <p:cNvGrpSpPr/>
          <p:nvPr/>
        </p:nvGrpSpPr>
        <p:grpSpPr>
          <a:xfrm>
            <a:off x="2590716" y="1012461"/>
            <a:ext cx="531622" cy="531622"/>
            <a:chOff x="6066186" y="298246"/>
            <a:chExt cx="622800" cy="622800"/>
          </a:xfrm>
        </p:grpSpPr>
        <p:sp>
          <p:nvSpPr>
            <p:cNvPr id="1016" name="Google Shape;1016;p76"/>
            <p:cNvSpPr/>
            <p:nvPr/>
          </p:nvSpPr>
          <p:spPr>
            <a:xfrm>
              <a:off x="6066186" y="298246"/>
              <a:ext cx="622800" cy="622800"/>
            </a:xfrm>
            <a:prstGeom prst="rect">
              <a:avLst/>
            </a:prstGeom>
            <a:solidFill>
              <a:srgbClr val="F4CCCC"/>
            </a:solidFill>
            <a:ln cap="flat" cmpd="sng" w="28575">
              <a:solidFill>
                <a:srgbClr val="E6002E"/>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1017" name="Google Shape;1017;p76"/>
            <p:cNvCxnSpPr/>
            <p:nvPr/>
          </p:nvCxnSpPr>
          <p:spPr>
            <a:xfrm>
              <a:off x="6481314" y="298246"/>
              <a:ext cx="0" cy="622693"/>
            </a:xfrm>
            <a:prstGeom prst="straightConnector1">
              <a:avLst/>
            </a:prstGeom>
            <a:noFill/>
            <a:ln cap="flat" cmpd="sng" w="28575">
              <a:solidFill>
                <a:srgbClr val="E6002E"/>
              </a:solidFill>
              <a:prstDash val="solid"/>
              <a:round/>
              <a:headEnd len="sm" w="sm" type="none"/>
              <a:tailEnd len="sm" w="sm" type="none"/>
            </a:ln>
          </p:spPr>
        </p:cxnSp>
        <p:cxnSp>
          <p:nvCxnSpPr>
            <p:cNvPr id="1018" name="Google Shape;1018;p76"/>
            <p:cNvCxnSpPr/>
            <p:nvPr/>
          </p:nvCxnSpPr>
          <p:spPr>
            <a:xfrm>
              <a:off x="6066186" y="505165"/>
              <a:ext cx="622693" cy="0"/>
            </a:xfrm>
            <a:prstGeom prst="straightConnector1">
              <a:avLst/>
            </a:prstGeom>
            <a:noFill/>
            <a:ln cap="flat" cmpd="sng" w="28575">
              <a:solidFill>
                <a:srgbClr val="E6002E"/>
              </a:solidFill>
              <a:prstDash val="solid"/>
              <a:round/>
              <a:headEnd len="sm" w="sm" type="none"/>
              <a:tailEnd len="sm" w="sm" type="none"/>
            </a:ln>
          </p:spPr>
        </p:cxnSp>
        <p:cxnSp>
          <p:nvCxnSpPr>
            <p:cNvPr id="1019" name="Google Shape;1019;p76"/>
            <p:cNvCxnSpPr/>
            <p:nvPr/>
          </p:nvCxnSpPr>
          <p:spPr>
            <a:xfrm>
              <a:off x="6066186" y="713026"/>
              <a:ext cx="622693" cy="0"/>
            </a:xfrm>
            <a:prstGeom prst="straightConnector1">
              <a:avLst/>
            </a:prstGeom>
            <a:noFill/>
            <a:ln cap="flat" cmpd="sng" w="28575">
              <a:solidFill>
                <a:srgbClr val="E6002E"/>
              </a:solidFill>
              <a:prstDash val="solid"/>
              <a:round/>
              <a:headEnd len="sm" w="sm" type="none"/>
              <a:tailEnd len="sm" w="sm" type="none"/>
            </a:ln>
          </p:spPr>
        </p:cxnSp>
        <p:cxnSp>
          <p:nvCxnSpPr>
            <p:cNvPr id="1020" name="Google Shape;1020;p76"/>
            <p:cNvCxnSpPr/>
            <p:nvPr/>
          </p:nvCxnSpPr>
          <p:spPr>
            <a:xfrm>
              <a:off x="6273750" y="298246"/>
              <a:ext cx="0" cy="622693"/>
            </a:xfrm>
            <a:prstGeom prst="straightConnector1">
              <a:avLst/>
            </a:prstGeom>
            <a:noFill/>
            <a:ln cap="flat" cmpd="sng" w="28575">
              <a:solidFill>
                <a:srgbClr val="E6002E"/>
              </a:solidFill>
              <a:prstDash val="solid"/>
              <a:round/>
              <a:headEnd len="sm" w="sm" type="none"/>
              <a:tailEnd len="sm" w="sm" type="none"/>
            </a:ln>
          </p:spPr>
        </p:cxnSp>
      </p:grpSp>
      <p:grpSp>
        <p:nvGrpSpPr>
          <p:cNvPr id="1021" name="Google Shape;1021;p76"/>
          <p:cNvGrpSpPr/>
          <p:nvPr/>
        </p:nvGrpSpPr>
        <p:grpSpPr>
          <a:xfrm>
            <a:off x="3306257" y="1012461"/>
            <a:ext cx="531622" cy="531622"/>
            <a:chOff x="6066186" y="298246"/>
            <a:chExt cx="622800" cy="622800"/>
          </a:xfrm>
        </p:grpSpPr>
        <p:sp>
          <p:nvSpPr>
            <p:cNvPr id="1022" name="Google Shape;1022;p76"/>
            <p:cNvSpPr/>
            <p:nvPr/>
          </p:nvSpPr>
          <p:spPr>
            <a:xfrm>
              <a:off x="6066186" y="298246"/>
              <a:ext cx="622800" cy="622800"/>
            </a:xfrm>
            <a:prstGeom prst="rect">
              <a:avLst/>
            </a:prstGeom>
            <a:solidFill>
              <a:srgbClr val="FFF2CC"/>
            </a:solidFill>
            <a:ln cap="flat" cmpd="sng" w="28575">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1023" name="Google Shape;1023;p76"/>
            <p:cNvCxnSpPr/>
            <p:nvPr/>
          </p:nvCxnSpPr>
          <p:spPr>
            <a:xfrm>
              <a:off x="6481314" y="298246"/>
              <a:ext cx="0" cy="622800"/>
            </a:xfrm>
            <a:prstGeom prst="straightConnector1">
              <a:avLst/>
            </a:prstGeom>
            <a:noFill/>
            <a:ln cap="flat" cmpd="sng" w="28575">
              <a:solidFill>
                <a:schemeClr val="accent2"/>
              </a:solidFill>
              <a:prstDash val="solid"/>
              <a:round/>
              <a:headEnd len="sm" w="sm" type="none"/>
              <a:tailEnd len="sm" w="sm" type="none"/>
            </a:ln>
          </p:spPr>
        </p:cxnSp>
        <p:cxnSp>
          <p:nvCxnSpPr>
            <p:cNvPr id="1024" name="Google Shape;1024;p76"/>
            <p:cNvCxnSpPr/>
            <p:nvPr/>
          </p:nvCxnSpPr>
          <p:spPr>
            <a:xfrm>
              <a:off x="6066186" y="505165"/>
              <a:ext cx="622800" cy="0"/>
            </a:xfrm>
            <a:prstGeom prst="straightConnector1">
              <a:avLst/>
            </a:prstGeom>
            <a:noFill/>
            <a:ln cap="flat" cmpd="sng" w="28575">
              <a:solidFill>
                <a:schemeClr val="accent2"/>
              </a:solidFill>
              <a:prstDash val="solid"/>
              <a:round/>
              <a:headEnd len="sm" w="sm" type="none"/>
              <a:tailEnd len="sm" w="sm" type="none"/>
            </a:ln>
          </p:spPr>
        </p:cxnSp>
        <p:cxnSp>
          <p:nvCxnSpPr>
            <p:cNvPr id="1025" name="Google Shape;1025;p76"/>
            <p:cNvCxnSpPr/>
            <p:nvPr/>
          </p:nvCxnSpPr>
          <p:spPr>
            <a:xfrm>
              <a:off x="6066186" y="713026"/>
              <a:ext cx="622800" cy="0"/>
            </a:xfrm>
            <a:prstGeom prst="straightConnector1">
              <a:avLst/>
            </a:prstGeom>
            <a:noFill/>
            <a:ln cap="flat" cmpd="sng" w="28575">
              <a:solidFill>
                <a:schemeClr val="accent2"/>
              </a:solidFill>
              <a:prstDash val="solid"/>
              <a:round/>
              <a:headEnd len="sm" w="sm" type="none"/>
              <a:tailEnd len="sm" w="sm" type="none"/>
            </a:ln>
          </p:spPr>
        </p:cxnSp>
        <p:cxnSp>
          <p:nvCxnSpPr>
            <p:cNvPr id="1026" name="Google Shape;1026;p76"/>
            <p:cNvCxnSpPr/>
            <p:nvPr/>
          </p:nvCxnSpPr>
          <p:spPr>
            <a:xfrm>
              <a:off x="6273750" y="298246"/>
              <a:ext cx="0" cy="622800"/>
            </a:xfrm>
            <a:prstGeom prst="straightConnector1">
              <a:avLst/>
            </a:prstGeom>
            <a:noFill/>
            <a:ln cap="flat" cmpd="sng" w="28575">
              <a:solidFill>
                <a:schemeClr val="accent2"/>
              </a:solidFill>
              <a:prstDash val="solid"/>
              <a:round/>
              <a:headEnd len="sm" w="sm" type="none"/>
              <a:tailEnd len="sm" w="sm" type="none"/>
            </a:ln>
          </p:spPr>
        </p:cxnSp>
      </p:grpSp>
      <p:grpSp>
        <p:nvGrpSpPr>
          <p:cNvPr id="1027" name="Google Shape;1027;p76"/>
          <p:cNvGrpSpPr/>
          <p:nvPr/>
        </p:nvGrpSpPr>
        <p:grpSpPr>
          <a:xfrm>
            <a:off x="4021799" y="1012461"/>
            <a:ext cx="531622" cy="531622"/>
            <a:chOff x="6066186" y="298246"/>
            <a:chExt cx="622800" cy="622800"/>
          </a:xfrm>
        </p:grpSpPr>
        <p:sp>
          <p:nvSpPr>
            <p:cNvPr id="1028" name="Google Shape;1028;p76"/>
            <p:cNvSpPr/>
            <p:nvPr/>
          </p:nvSpPr>
          <p:spPr>
            <a:xfrm>
              <a:off x="6066186" y="298246"/>
              <a:ext cx="622800" cy="622800"/>
            </a:xfrm>
            <a:prstGeom prst="rect">
              <a:avLst/>
            </a:prstGeom>
            <a:solidFill>
              <a:srgbClr val="B6D7A8"/>
            </a:solidFill>
            <a:ln cap="flat" cmpd="sng" w="2857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1029" name="Google Shape;1029;p76"/>
            <p:cNvCxnSpPr/>
            <p:nvPr/>
          </p:nvCxnSpPr>
          <p:spPr>
            <a:xfrm>
              <a:off x="6481314" y="298246"/>
              <a:ext cx="0" cy="622800"/>
            </a:xfrm>
            <a:prstGeom prst="straightConnector1">
              <a:avLst/>
            </a:prstGeom>
            <a:noFill/>
            <a:ln cap="flat" cmpd="sng" w="28575">
              <a:solidFill>
                <a:schemeClr val="accent5"/>
              </a:solidFill>
              <a:prstDash val="solid"/>
              <a:round/>
              <a:headEnd len="sm" w="sm" type="none"/>
              <a:tailEnd len="sm" w="sm" type="none"/>
            </a:ln>
          </p:spPr>
        </p:cxnSp>
        <p:cxnSp>
          <p:nvCxnSpPr>
            <p:cNvPr id="1030" name="Google Shape;1030;p76"/>
            <p:cNvCxnSpPr/>
            <p:nvPr/>
          </p:nvCxnSpPr>
          <p:spPr>
            <a:xfrm>
              <a:off x="6066186" y="505165"/>
              <a:ext cx="622800" cy="0"/>
            </a:xfrm>
            <a:prstGeom prst="straightConnector1">
              <a:avLst/>
            </a:prstGeom>
            <a:noFill/>
            <a:ln cap="flat" cmpd="sng" w="28575">
              <a:solidFill>
                <a:schemeClr val="accent5"/>
              </a:solidFill>
              <a:prstDash val="solid"/>
              <a:round/>
              <a:headEnd len="sm" w="sm" type="none"/>
              <a:tailEnd len="sm" w="sm" type="none"/>
            </a:ln>
          </p:spPr>
        </p:cxnSp>
        <p:cxnSp>
          <p:nvCxnSpPr>
            <p:cNvPr id="1031" name="Google Shape;1031;p76"/>
            <p:cNvCxnSpPr/>
            <p:nvPr/>
          </p:nvCxnSpPr>
          <p:spPr>
            <a:xfrm>
              <a:off x="6066186" y="713026"/>
              <a:ext cx="622800" cy="0"/>
            </a:xfrm>
            <a:prstGeom prst="straightConnector1">
              <a:avLst/>
            </a:prstGeom>
            <a:noFill/>
            <a:ln cap="flat" cmpd="sng" w="28575">
              <a:solidFill>
                <a:schemeClr val="accent5"/>
              </a:solidFill>
              <a:prstDash val="solid"/>
              <a:round/>
              <a:headEnd len="sm" w="sm" type="none"/>
              <a:tailEnd len="sm" w="sm" type="none"/>
            </a:ln>
          </p:spPr>
        </p:cxnSp>
        <p:cxnSp>
          <p:nvCxnSpPr>
            <p:cNvPr id="1032" name="Google Shape;1032;p76"/>
            <p:cNvCxnSpPr/>
            <p:nvPr/>
          </p:nvCxnSpPr>
          <p:spPr>
            <a:xfrm>
              <a:off x="6273750" y="298246"/>
              <a:ext cx="0" cy="622800"/>
            </a:xfrm>
            <a:prstGeom prst="straightConnector1">
              <a:avLst/>
            </a:prstGeom>
            <a:noFill/>
            <a:ln cap="flat" cmpd="sng" w="28575">
              <a:solidFill>
                <a:schemeClr val="accent5"/>
              </a:solidFill>
              <a:prstDash val="solid"/>
              <a:round/>
              <a:headEnd len="sm" w="sm" type="none"/>
              <a:tailEnd len="sm" w="sm" type="none"/>
            </a:ln>
          </p:spPr>
        </p:cxnSp>
      </p:grpSp>
      <p:grpSp>
        <p:nvGrpSpPr>
          <p:cNvPr id="1033" name="Google Shape;1033;p76"/>
          <p:cNvGrpSpPr/>
          <p:nvPr/>
        </p:nvGrpSpPr>
        <p:grpSpPr>
          <a:xfrm>
            <a:off x="4737341" y="1012461"/>
            <a:ext cx="531622" cy="531622"/>
            <a:chOff x="6066186" y="298246"/>
            <a:chExt cx="622800" cy="622800"/>
          </a:xfrm>
        </p:grpSpPr>
        <p:sp>
          <p:nvSpPr>
            <p:cNvPr id="1034" name="Google Shape;1034;p76"/>
            <p:cNvSpPr/>
            <p:nvPr/>
          </p:nvSpPr>
          <p:spPr>
            <a:xfrm>
              <a:off x="6066186" y="298246"/>
              <a:ext cx="622800" cy="622800"/>
            </a:xfrm>
            <a:prstGeom prst="rect">
              <a:avLst/>
            </a:prstGeom>
            <a:solidFill>
              <a:srgbClr val="FEFFCD"/>
            </a:solidFill>
            <a:ln cap="flat" cmpd="sng" w="28575">
              <a:solidFill>
                <a:schemeClr val="accent6"/>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cxnSp>
          <p:nvCxnSpPr>
            <p:cNvPr id="1035" name="Google Shape;1035;p76"/>
            <p:cNvCxnSpPr/>
            <p:nvPr/>
          </p:nvCxnSpPr>
          <p:spPr>
            <a:xfrm>
              <a:off x="6481314" y="298246"/>
              <a:ext cx="0" cy="622800"/>
            </a:xfrm>
            <a:prstGeom prst="straightConnector1">
              <a:avLst/>
            </a:prstGeom>
            <a:noFill/>
            <a:ln cap="flat" cmpd="sng" w="28575">
              <a:solidFill>
                <a:schemeClr val="accent6"/>
              </a:solidFill>
              <a:prstDash val="solid"/>
              <a:round/>
              <a:headEnd len="sm" w="sm" type="none"/>
              <a:tailEnd len="sm" w="sm" type="none"/>
            </a:ln>
          </p:spPr>
        </p:cxnSp>
        <p:cxnSp>
          <p:nvCxnSpPr>
            <p:cNvPr id="1036" name="Google Shape;1036;p76"/>
            <p:cNvCxnSpPr/>
            <p:nvPr/>
          </p:nvCxnSpPr>
          <p:spPr>
            <a:xfrm>
              <a:off x="6066186" y="505165"/>
              <a:ext cx="622800" cy="0"/>
            </a:xfrm>
            <a:prstGeom prst="straightConnector1">
              <a:avLst/>
            </a:prstGeom>
            <a:noFill/>
            <a:ln cap="flat" cmpd="sng" w="28575">
              <a:solidFill>
                <a:schemeClr val="accent6"/>
              </a:solidFill>
              <a:prstDash val="solid"/>
              <a:round/>
              <a:headEnd len="sm" w="sm" type="none"/>
              <a:tailEnd len="sm" w="sm" type="none"/>
            </a:ln>
          </p:spPr>
        </p:cxnSp>
        <p:cxnSp>
          <p:nvCxnSpPr>
            <p:cNvPr id="1037" name="Google Shape;1037;p76"/>
            <p:cNvCxnSpPr/>
            <p:nvPr/>
          </p:nvCxnSpPr>
          <p:spPr>
            <a:xfrm>
              <a:off x="6066186" y="713026"/>
              <a:ext cx="622800" cy="0"/>
            </a:xfrm>
            <a:prstGeom prst="straightConnector1">
              <a:avLst/>
            </a:prstGeom>
            <a:noFill/>
            <a:ln cap="flat" cmpd="sng" w="28575">
              <a:solidFill>
                <a:schemeClr val="accent6"/>
              </a:solidFill>
              <a:prstDash val="solid"/>
              <a:round/>
              <a:headEnd len="sm" w="sm" type="none"/>
              <a:tailEnd len="sm" w="sm" type="none"/>
            </a:ln>
          </p:spPr>
        </p:cxnSp>
        <p:cxnSp>
          <p:nvCxnSpPr>
            <p:cNvPr id="1038" name="Google Shape;1038;p76"/>
            <p:cNvCxnSpPr/>
            <p:nvPr/>
          </p:nvCxnSpPr>
          <p:spPr>
            <a:xfrm>
              <a:off x="6273750" y="298246"/>
              <a:ext cx="0" cy="622800"/>
            </a:xfrm>
            <a:prstGeom prst="straightConnector1">
              <a:avLst/>
            </a:prstGeom>
            <a:noFill/>
            <a:ln cap="flat" cmpd="sng" w="28575">
              <a:solidFill>
                <a:schemeClr val="accent6"/>
              </a:solidFill>
              <a:prstDash val="solid"/>
              <a:round/>
              <a:headEnd len="sm" w="sm" type="none"/>
              <a:tailEnd len="sm" w="sm" type="none"/>
            </a:ln>
          </p:spPr>
        </p:cxnSp>
      </p:grpSp>
      <p:sp>
        <p:nvSpPr>
          <p:cNvPr id="1039" name="Google Shape;1039;p76"/>
          <p:cNvSpPr txBox="1"/>
          <p:nvPr>
            <p:ph idx="4294967295" type="body"/>
          </p:nvPr>
        </p:nvSpPr>
        <p:spPr>
          <a:xfrm>
            <a:off x="5304866" y="982799"/>
            <a:ext cx="35157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a:p>
            <a:pPr indent="-177800" lvl="0" marL="177800" rtl="0" algn="l">
              <a:lnSpc>
                <a:spcPct val="120000"/>
              </a:lnSpc>
              <a:spcBef>
                <a:spcPts val="2300"/>
              </a:spcBef>
              <a:spcAft>
                <a:spcPts val="0"/>
              </a:spcAft>
              <a:buClr>
                <a:schemeClr val="dk1"/>
              </a:buClr>
              <a:buSzPts val="1800"/>
              <a:buChar char="●"/>
            </a:pPr>
            <a:r>
              <a:rPr lang="fr"/>
              <a:t>It gets filtered multiple times, to reveal different structures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7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sp>
        <p:nvSpPr>
          <p:cNvPr id="1045" name="Google Shape;1045;p77"/>
          <p:cNvSpPr txBox="1"/>
          <p:nvPr>
            <p:ph idx="4294967295" type="body"/>
          </p:nvPr>
        </p:nvSpPr>
        <p:spPr>
          <a:xfrm>
            <a:off x="5304866" y="982799"/>
            <a:ext cx="35157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a:p>
            <a:pPr indent="-177800" lvl="0" marL="177800" rtl="0" algn="l">
              <a:lnSpc>
                <a:spcPct val="120000"/>
              </a:lnSpc>
              <a:spcBef>
                <a:spcPts val="2300"/>
              </a:spcBef>
              <a:spcAft>
                <a:spcPts val="0"/>
              </a:spcAft>
              <a:buClr>
                <a:schemeClr val="dk1"/>
              </a:buClr>
              <a:buSzPts val="1800"/>
              <a:buChar char="●"/>
            </a:pPr>
            <a:r>
              <a:rPr lang="fr"/>
              <a:t>It gets filtered multiple times, to reveal different structures</a:t>
            </a:r>
            <a:endParaRPr/>
          </a:p>
          <a:p>
            <a:pPr indent="-177800" lvl="0" marL="177800" rtl="0" algn="l">
              <a:lnSpc>
                <a:spcPct val="120000"/>
              </a:lnSpc>
              <a:spcBef>
                <a:spcPts val="2300"/>
              </a:spcBef>
              <a:spcAft>
                <a:spcPts val="1600"/>
              </a:spcAft>
              <a:buClr>
                <a:schemeClr val="dk1"/>
              </a:buClr>
              <a:buSzPts val="1800"/>
              <a:buChar char="●"/>
            </a:pPr>
            <a:r>
              <a:rPr lang="fr"/>
              <a:t>Images are aggregated into a layer</a:t>
            </a:r>
            <a:endParaRPr/>
          </a:p>
        </p:txBody>
      </p:sp>
      <p:pic>
        <p:nvPicPr>
          <p:cNvPr id="1046" name="Google Shape;1046;p77"/>
          <p:cNvPicPr preferRelativeResize="0"/>
          <p:nvPr/>
        </p:nvPicPr>
        <p:blipFill rotWithShape="1">
          <a:blip r:embed="rId3">
            <a:alphaModFix/>
          </a:blip>
          <a:srcRect b="0" l="0" r="0" t="0"/>
          <a:stretch/>
        </p:blipFill>
        <p:spPr>
          <a:xfrm>
            <a:off x="-3736875" y="705701"/>
            <a:ext cx="10657574" cy="5994875"/>
          </a:xfrm>
          <a:prstGeom prst="rect">
            <a:avLst/>
          </a:prstGeom>
          <a:noFill/>
          <a:ln>
            <a:noFill/>
          </a:ln>
        </p:spPr>
      </p:pic>
      <p:sp>
        <p:nvSpPr>
          <p:cNvPr id="1047" name="Google Shape;1047;p77"/>
          <p:cNvSpPr txBox="1"/>
          <p:nvPr/>
        </p:nvSpPr>
        <p:spPr>
          <a:xfrm>
            <a:off x="427600" y="3764725"/>
            <a:ext cx="19464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accent1"/>
                </a:solidFill>
                <a:latin typeface="Raleway"/>
                <a:ea typeface="Raleway"/>
                <a:cs typeface="Raleway"/>
                <a:sym typeface="Raleway"/>
              </a:rPr>
              <a:t>Input image</a:t>
            </a:r>
            <a:endParaRPr sz="1500">
              <a:solidFill>
                <a:schemeClr val="accent1"/>
              </a:solidFill>
              <a:latin typeface="Raleway"/>
              <a:ea typeface="Raleway"/>
              <a:cs typeface="Raleway"/>
              <a:sym typeface="Raleway"/>
            </a:endParaRPr>
          </a:p>
        </p:txBody>
      </p:sp>
      <p:sp>
        <p:nvSpPr>
          <p:cNvPr id="1048" name="Google Shape;1048;p77"/>
          <p:cNvSpPr txBox="1"/>
          <p:nvPr/>
        </p:nvSpPr>
        <p:spPr>
          <a:xfrm>
            <a:off x="2195200" y="4585375"/>
            <a:ext cx="24531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All images in a filtering round are aggregated</a:t>
            </a:r>
            <a:endParaRPr sz="1500">
              <a:solidFill>
                <a:schemeClr val="accen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Let’s start with simple linear regression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78"/>
          <p:cNvPicPr preferRelativeResize="0"/>
          <p:nvPr/>
        </p:nvPicPr>
        <p:blipFill rotWithShape="1">
          <a:blip r:embed="rId3">
            <a:alphaModFix/>
          </a:blip>
          <a:srcRect b="0" l="0" r="0" t="0"/>
          <a:stretch/>
        </p:blipFill>
        <p:spPr>
          <a:xfrm>
            <a:off x="-3736875" y="705701"/>
            <a:ext cx="10657574" cy="5994875"/>
          </a:xfrm>
          <a:prstGeom prst="rect">
            <a:avLst/>
          </a:prstGeom>
          <a:noFill/>
          <a:ln>
            <a:noFill/>
          </a:ln>
        </p:spPr>
      </p:pic>
      <p:sp>
        <p:nvSpPr>
          <p:cNvPr id="1054" name="Google Shape;1054;p78"/>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sp>
        <p:nvSpPr>
          <p:cNvPr id="1055" name="Google Shape;1055;p78"/>
          <p:cNvSpPr txBox="1"/>
          <p:nvPr>
            <p:ph idx="4294967295" type="body"/>
          </p:nvPr>
        </p:nvSpPr>
        <p:spPr>
          <a:xfrm>
            <a:off x="5304866" y="982799"/>
            <a:ext cx="35157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a:p>
            <a:pPr indent="-177800" lvl="0" marL="177800" rtl="0" algn="l">
              <a:lnSpc>
                <a:spcPct val="120000"/>
              </a:lnSpc>
              <a:spcBef>
                <a:spcPts val="2300"/>
              </a:spcBef>
              <a:spcAft>
                <a:spcPts val="0"/>
              </a:spcAft>
              <a:buClr>
                <a:schemeClr val="dk1"/>
              </a:buClr>
              <a:buSzPts val="1800"/>
              <a:buChar char="●"/>
            </a:pPr>
            <a:r>
              <a:rPr lang="fr"/>
              <a:t>It gets filtered multiple times, to reveal different structures</a:t>
            </a:r>
            <a:endParaRPr/>
          </a:p>
          <a:p>
            <a:pPr indent="-177800" lvl="0" marL="177800" rtl="0" algn="l">
              <a:lnSpc>
                <a:spcPct val="120000"/>
              </a:lnSpc>
              <a:spcBef>
                <a:spcPts val="2300"/>
              </a:spcBef>
              <a:spcAft>
                <a:spcPts val="1600"/>
              </a:spcAft>
              <a:buClr>
                <a:schemeClr val="dk1"/>
              </a:buClr>
              <a:buSzPts val="1800"/>
              <a:buChar char="●"/>
            </a:pPr>
            <a:r>
              <a:rPr lang="fr"/>
              <a:t>Images are aggregated into a layer</a:t>
            </a:r>
            <a:endParaRPr/>
          </a:p>
        </p:txBody>
      </p:sp>
      <p:sp>
        <p:nvSpPr>
          <p:cNvPr id="1056" name="Google Shape;1056;p78"/>
          <p:cNvSpPr txBox="1"/>
          <p:nvPr/>
        </p:nvSpPr>
        <p:spPr>
          <a:xfrm>
            <a:off x="427600" y="3764725"/>
            <a:ext cx="19464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accent1"/>
                </a:solidFill>
                <a:latin typeface="Raleway"/>
                <a:ea typeface="Raleway"/>
                <a:cs typeface="Raleway"/>
                <a:sym typeface="Raleway"/>
              </a:rPr>
              <a:t>Input image</a:t>
            </a:r>
            <a:endParaRPr sz="1500">
              <a:solidFill>
                <a:schemeClr val="accent1"/>
              </a:solidFill>
              <a:latin typeface="Raleway"/>
              <a:ea typeface="Raleway"/>
              <a:cs typeface="Raleway"/>
              <a:sym typeface="Raleway"/>
            </a:endParaRPr>
          </a:p>
        </p:txBody>
      </p:sp>
      <p:sp>
        <p:nvSpPr>
          <p:cNvPr id="1057" name="Google Shape;1057;p78"/>
          <p:cNvSpPr txBox="1"/>
          <p:nvPr/>
        </p:nvSpPr>
        <p:spPr>
          <a:xfrm>
            <a:off x="2195200" y="4585375"/>
            <a:ext cx="24531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All images in a filtering round are aggregated</a:t>
            </a:r>
            <a:endParaRPr sz="1500">
              <a:solidFill>
                <a:schemeClr val="accent1"/>
              </a:solidFill>
              <a:latin typeface="Raleway"/>
              <a:ea typeface="Raleway"/>
              <a:cs typeface="Raleway"/>
              <a:sym typeface="Ralew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79"/>
          <p:cNvPicPr preferRelativeResize="0"/>
          <p:nvPr/>
        </p:nvPicPr>
        <p:blipFill rotWithShape="1">
          <a:blip r:embed="rId3">
            <a:alphaModFix/>
          </a:blip>
          <a:srcRect b="0" l="0" r="0" t="0"/>
          <a:stretch/>
        </p:blipFill>
        <p:spPr>
          <a:xfrm>
            <a:off x="-3736875" y="705701"/>
            <a:ext cx="10657574" cy="5994875"/>
          </a:xfrm>
          <a:prstGeom prst="rect">
            <a:avLst/>
          </a:prstGeom>
          <a:noFill/>
          <a:ln>
            <a:noFill/>
          </a:ln>
        </p:spPr>
      </p:pic>
      <p:sp>
        <p:nvSpPr>
          <p:cNvPr id="1063" name="Google Shape;1063;p7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sp>
        <p:nvSpPr>
          <p:cNvPr id="1064" name="Google Shape;1064;p79"/>
          <p:cNvSpPr txBox="1"/>
          <p:nvPr>
            <p:ph idx="4294967295" type="body"/>
          </p:nvPr>
        </p:nvSpPr>
        <p:spPr>
          <a:xfrm>
            <a:off x="5304866" y="982799"/>
            <a:ext cx="35157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a:p>
            <a:pPr indent="-177800" lvl="0" marL="177800" rtl="0" algn="l">
              <a:lnSpc>
                <a:spcPct val="120000"/>
              </a:lnSpc>
              <a:spcBef>
                <a:spcPts val="2300"/>
              </a:spcBef>
              <a:spcAft>
                <a:spcPts val="0"/>
              </a:spcAft>
              <a:buClr>
                <a:schemeClr val="dk1"/>
              </a:buClr>
              <a:buSzPts val="1800"/>
              <a:buChar char="●"/>
            </a:pPr>
            <a:r>
              <a:rPr lang="fr"/>
              <a:t>It gets filtered multiple times, to reveal different structures</a:t>
            </a:r>
            <a:endParaRPr/>
          </a:p>
          <a:p>
            <a:pPr indent="-177800" lvl="0" marL="177800" rtl="0" algn="l">
              <a:lnSpc>
                <a:spcPct val="120000"/>
              </a:lnSpc>
              <a:spcBef>
                <a:spcPts val="2300"/>
              </a:spcBef>
              <a:spcAft>
                <a:spcPts val="1600"/>
              </a:spcAft>
              <a:buClr>
                <a:schemeClr val="dk1"/>
              </a:buClr>
              <a:buSzPts val="1800"/>
              <a:buChar char="●"/>
            </a:pPr>
            <a:r>
              <a:rPr lang="fr"/>
              <a:t>Images are aggregated into a layer</a:t>
            </a:r>
            <a:endParaRPr/>
          </a:p>
        </p:txBody>
      </p:sp>
      <p:sp>
        <p:nvSpPr>
          <p:cNvPr id="1065" name="Google Shape;1065;p79"/>
          <p:cNvSpPr txBox="1"/>
          <p:nvPr/>
        </p:nvSpPr>
        <p:spPr>
          <a:xfrm>
            <a:off x="427600" y="3764725"/>
            <a:ext cx="19464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accent1"/>
                </a:solidFill>
                <a:latin typeface="Raleway"/>
                <a:ea typeface="Raleway"/>
                <a:cs typeface="Raleway"/>
                <a:sym typeface="Raleway"/>
              </a:rPr>
              <a:t>Input image</a:t>
            </a:r>
            <a:endParaRPr sz="1500">
              <a:solidFill>
                <a:schemeClr val="accent1"/>
              </a:solidFill>
              <a:latin typeface="Raleway"/>
              <a:ea typeface="Raleway"/>
              <a:cs typeface="Raleway"/>
              <a:sym typeface="Raleway"/>
            </a:endParaRPr>
          </a:p>
        </p:txBody>
      </p:sp>
      <p:sp>
        <p:nvSpPr>
          <p:cNvPr id="1066" name="Google Shape;1066;p79"/>
          <p:cNvSpPr txBox="1"/>
          <p:nvPr/>
        </p:nvSpPr>
        <p:spPr>
          <a:xfrm>
            <a:off x="2195200" y="4585375"/>
            <a:ext cx="24531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All images in a filtering round are aggregated</a:t>
            </a:r>
            <a:endParaRPr sz="1500">
              <a:solidFill>
                <a:schemeClr val="accent1"/>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2D5670"/>
              </a:buClr>
              <a:buSzPts val="3300"/>
              <a:buFont typeface="Raleway"/>
              <a:buNone/>
            </a:pPr>
            <a:r>
              <a:rPr lang="fr"/>
              <a:t>Typical Convolutional network </a:t>
            </a:r>
            <a:endParaRPr/>
          </a:p>
        </p:txBody>
      </p:sp>
      <p:sp>
        <p:nvSpPr>
          <p:cNvPr id="1072" name="Google Shape;1072;p80"/>
          <p:cNvSpPr txBox="1"/>
          <p:nvPr>
            <p:ph idx="4294967295" type="body"/>
          </p:nvPr>
        </p:nvSpPr>
        <p:spPr>
          <a:xfrm>
            <a:off x="5304863" y="982800"/>
            <a:ext cx="3515700" cy="41283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The network takes an image as input</a:t>
            </a:r>
            <a:endParaRPr/>
          </a:p>
          <a:p>
            <a:pPr indent="-177800" lvl="0" marL="177800" rtl="0" algn="l">
              <a:lnSpc>
                <a:spcPct val="120000"/>
              </a:lnSpc>
              <a:spcBef>
                <a:spcPts val="2300"/>
              </a:spcBef>
              <a:spcAft>
                <a:spcPts val="0"/>
              </a:spcAft>
              <a:buClr>
                <a:schemeClr val="dk1"/>
              </a:buClr>
              <a:buSzPts val="1800"/>
              <a:buChar char="●"/>
            </a:pPr>
            <a:r>
              <a:rPr lang="fr"/>
              <a:t>It gets filtered multiple times, to reveal different structures</a:t>
            </a:r>
            <a:endParaRPr/>
          </a:p>
          <a:p>
            <a:pPr indent="-177800" lvl="0" marL="177800" rtl="0" algn="l">
              <a:lnSpc>
                <a:spcPct val="120000"/>
              </a:lnSpc>
              <a:spcBef>
                <a:spcPts val="2300"/>
              </a:spcBef>
              <a:spcAft>
                <a:spcPts val="0"/>
              </a:spcAft>
              <a:buClr>
                <a:schemeClr val="dk1"/>
              </a:buClr>
              <a:buSzPts val="1800"/>
              <a:buChar char="●"/>
            </a:pPr>
            <a:r>
              <a:rPr lang="fr"/>
              <a:t>Images are aggregated into a layer</a:t>
            </a:r>
            <a:endParaRPr/>
          </a:p>
          <a:p>
            <a:pPr indent="-177800" lvl="0" marL="177800" rtl="0" algn="l">
              <a:lnSpc>
                <a:spcPct val="120000"/>
              </a:lnSpc>
              <a:spcBef>
                <a:spcPts val="800"/>
              </a:spcBef>
              <a:spcAft>
                <a:spcPts val="1600"/>
              </a:spcAft>
              <a:buClr>
                <a:schemeClr val="dk1"/>
              </a:buClr>
              <a:buSzPts val="1800"/>
              <a:buChar char="●"/>
            </a:pPr>
            <a:r>
              <a:rPr lang="fr"/>
              <a:t>All filtered images of one layer are the input of the next layer, which produces a new set of filtered images</a:t>
            </a:r>
            <a:endParaRPr/>
          </a:p>
        </p:txBody>
      </p:sp>
      <p:pic>
        <p:nvPicPr>
          <p:cNvPr id="1073" name="Google Shape;1073;p80"/>
          <p:cNvPicPr preferRelativeResize="0"/>
          <p:nvPr/>
        </p:nvPicPr>
        <p:blipFill rotWithShape="1">
          <a:blip r:embed="rId3">
            <a:alphaModFix/>
          </a:blip>
          <a:srcRect b="0" l="0" r="28464" t="0"/>
          <a:stretch/>
        </p:blipFill>
        <p:spPr>
          <a:xfrm>
            <a:off x="-702219" y="712926"/>
            <a:ext cx="4962934" cy="3902324"/>
          </a:xfrm>
          <a:prstGeom prst="rect">
            <a:avLst/>
          </a:prstGeom>
          <a:noFill/>
          <a:ln>
            <a:noFill/>
          </a:ln>
        </p:spPr>
      </p:pic>
      <p:sp>
        <p:nvSpPr>
          <p:cNvPr id="1074" name="Google Shape;1074;p80"/>
          <p:cNvSpPr txBox="1"/>
          <p:nvPr/>
        </p:nvSpPr>
        <p:spPr>
          <a:xfrm>
            <a:off x="16067" y="2343771"/>
            <a:ext cx="9132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Layer 1</a:t>
            </a:r>
            <a:endParaRPr sz="1500">
              <a:solidFill>
                <a:schemeClr val="accent1"/>
              </a:solidFill>
              <a:latin typeface="Raleway"/>
              <a:ea typeface="Raleway"/>
              <a:cs typeface="Raleway"/>
              <a:sym typeface="Raleway"/>
            </a:endParaRPr>
          </a:p>
        </p:txBody>
      </p:sp>
      <p:sp>
        <p:nvSpPr>
          <p:cNvPr id="1075" name="Google Shape;1075;p80"/>
          <p:cNvSpPr txBox="1"/>
          <p:nvPr/>
        </p:nvSpPr>
        <p:spPr>
          <a:xfrm>
            <a:off x="856967" y="2546796"/>
            <a:ext cx="9132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Layer 2</a:t>
            </a:r>
            <a:endParaRPr sz="1500">
              <a:solidFill>
                <a:schemeClr val="accent1"/>
              </a:solidFill>
              <a:latin typeface="Raleway"/>
              <a:ea typeface="Raleway"/>
              <a:cs typeface="Raleway"/>
              <a:sym typeface="Raleway"/>
            </a:endParaRPr>
          </a:p>
        </p:txBody>
      </p:sp>
      <p:sp>
        <p:nvSpPr>
          <p:cNvPr id="1076" name="Google Shape;1076;p80"/>
          <p:cNvSpPr txBox="1"/>
          <p:nvPr/>
        </p:nvSpPr>
        <p:spPr>
          <a:xfrm>
            <a:off x="1829492" y="2699196"/>
            <a:ext cx="9132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Layer 3</a:t>
            </a:r>
            <a:endParaRPr sz="1500">
              <a:solidFill>
                <a:schemeClr val="accent1"/>
              </a:solidFill>
              <a:latin typeface="Raleway"/>
              <a:ea typeface="Raleway"/>
              <a:cs typeface="Raleway"/>
              <a:sym typeface="Raleway"/>
            </a:endParaRPr>
          </a:p>
        </p:txBody>
      </p:sp>
      <p:sp>
        <p:nvSpPr>
          <p:cNvPr id="1077" name="Google Shape;1077;p80"/>
          <p:cNvSpPr txBox="1"/>
          <p:nvPr/>
        </p:nvSpPr>
        <p:spPr>
          <a:xfrm>
            <a:off x="2943767" y="3053796"/>
            <a:ext cx="913200" cy="507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1500">
                <a:solidFill>
                  <a:schemeClr val="accent1"/>
                </a:solidFill>
                <a:latin typeface="Raleway"/>
                <a:ea typeface="Raleway"/>
                <a:cs typeface="Raleway"/>
                <a:sym typeface="Raleway"/>
              </a:rPr>
              <a:t>Layer 4</a:t>
            </a:r>
            <a:endParaRPr sz="1500">
              <a:solidFill>
                <a:schemeClr val="accent1"/>
              </a:solidFill>
              <a:latin typeface="Raleway"/>
              <a:ea typeface="Raleway"/>
              <a:cs typeface="Raleway"/>
              <a:sym typeface="Raleway"/>
            </a:endParaRPr>
          </a:p>
        </p:txBody>
      </p:sp>
      <p:cxnSp>
        <p:nvCxnSpPr>
          <p:cNvPr id="1078" name="Google Shape;1078;p80"/>
          <p:cNvCxnSpPr/>
          <p:nvPr/>
        </p:nvCxnSpPr>
        <p:spPr>
          <a:xfrm>
            <a:off x="100853" y="2699196"/>
            <a:ext cx="3285600" cy="1189500"/>
          </a:xfrm>
          <a:prstGeom prst="straightConnector1">
            <a:avLst/>
          </a:prstGeom>
          <a:noFill/>
          <a:ln cap="flat" cmpd="sng" w="76200">
            <a:solidFill>
              <a:schemeClr val="accent1"/>
            </a:solidFill>
            <a:prstDash val="solid"/>
            <a:round/>
            <a:headEnd len="sm" w="sm" type="none"/>
            <a:tailEnd len="med" w="med" type="triangle"/>
          </a:ln>
        </p:spPr>
      </p:cxnSp>
      <p:sp>
        <p:nvSpPr>
          <p:cNvPr id="1079" name="Google Shape;1079;p80"/>
          <p:cNvSpPr txBox="1"/>
          <p:nvPr/>
        </p:nvSpPr>
        <p:spPr>
          <a:xfrm rot="1335234">
            <a:off x="473252" y="3326462"/>
            <a:ext cx="2370141" cy="506964"/>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fr" sz="2100">
                <a:solidFill>
                  <a:schemeClr val="accent1"/>
                </a:solidFill>
                <a:latin typeface="Raleway"/>
                <a:ea typeface="Raleway"/>
                <a:cs typeface="Raleway"/>
                <a:sym typeface="Raleway"/>
              </a:rPr>
              <a:t>Deep Learning</a:t>
            </a:r>
            <a:endParaRPr sz="2100">
              <a:solidFill>
                <a:schemeClr val="accent1"/>
              </a:solidFill>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81"/>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Other layers</a:t>
            </a:r>
            <a:endParaRPr/>
          </a:p>
        </p:txBody>
      </p:sp>
      <p:sp>
        <p:nvSpPr>
          <p:cNvPr id="1085" name="Google Shape;1085;p81"/>
          <p:cNvSpPr txBox="1"/>
          <p:nvPr>
            <p:ph idx="4294967295" type="body"/>
          </p:nvPr>
        </p:nvSpPr>
        <p:spPr>
          <a:xfrm>
            <a:off x="5808636" y="982799"/>
            <a:ext cx="3012000" cy="37668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As seen in this network, the boxes become smaller, i.e. the filtered images become smaller</a:t>
            </a:r>
            <a:endParaRPr/>
          </a:p>
          <a:p>
            <a:pPr indent="-177800" lvl="0" marL="177800" rtl="0" algn="l">
              <a:lnSpc>
                <a:spcPct val="120000"/>
              </a:lnSpc>
              <a:spcBef>
                <a:spcPts val="800"/>
              </a:spcBef>
              <a:spcAft>
                <a:spcPts val="1600"/>
              </a:spcAft>
              <a:buClr>
                <a:schemeClr val="dk1"/>
              </a:buClr>
              <a:buSzPts val="1800"/>
              <a:buChar char="●"/>
            </a:pPr>
            <a:r>
              <a:rPr lang="fr"/>
              <a:t>Other types of layers are responsible for this effect (and other effects</a:t>
            </a:r>
            <a:endParaRPr/>
          </a:p>
        </p:txBody>
      </p:sp>
      <p:pic>
        <p:nvPicPr>
          <p:cNvPr id="1086" name="Google Shape;1086;p81"/>
          <p:cNvPicPr preferRelativeResize="0"/>
          <p:nvPr/>
        </p:nvPicPr>
        <p:blipFill rotWithShape="1">
          <a:blip r:embed="rId3">
            <a:alphaModFix/>
          </a:blip>
          <a:srcRect b="0" l="0" r="0" t="0"/>
          <a:stretch/>
        </p:blipFill>
        <p:spPr>
          <a:xfrm>
            <a:off x="2214359" y="3472285"/>
            <a:ext cx="13500" cy="81000"/>
          </a:xfrm>
          <a:prstGeom prst="rect">
            <a:avLst/>
          </a:prstGeom>
          <a:noFill/>
          <a:ln>
            <a:noFill/>
          </a:ln>
        </p:spPr>
      </p:pic>
      <p:pic>
        <p:nvPicPr>
          <p:cNvPr id="1087" name="Google Shape;1087;p81"/>
          <p:cNvPicPr preferRelativeResize="0"/>
          <p:nvPr/>
        </p:nvPicPr>
        <p:blipFill rotWithShape="1">
          <a:blip r:embed="rId4">
            <a:alphaModFix/>
          </a:blip>
          <a:srcRect b="0" l="0" r="0" t="0"/>
          <a:stretch/>
        </p:blipFill>
        <p:spPr>
          <a:xfrm>
            <a:off x="2878559" y="1481845"/>
            <a:ext cx="17550" cy="17010"/>
          </a:xfrm>
          <a:prstGeom prst="rect">
            <a:avLst/>
          </a:prstGeom>
          <a:noFill/>
          <a:ln>
            <a:noFill/>
          </a:ln>
        </p:spPr>
      </p:pic>
      <p:pic>
        <p:nvPicPr>
          <p:cNvPr id="1088" name="Google Shape;1088;p81"/>
          <p:cNvPicPr preferRelativeResize="0"/>
          <p:nvPr/>
        </p:nvPicPr>
        <p:blipFill rotWithShape="1">
          <a:blip r:embed="rId5">
            <a:alphaModFix/>
          </a:blip>
          <a:srcRect b="0" l="0" r="28464" t="0"/>
          <a:stretch/>
        </p:blipFill>
        <p:spPr>
          <a:xfrm>
            <a:off x="94519" y="982799"/>
            <a:ext cx="4962934" cy="39023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2"/>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1600"/>
              </a:spcAft>
              <a:buClr>
                <a:schemeClr val="dk1"/>
              </a:buClr>
              <a:buSzPts val="1800"/>
              <a:buNone/>
            </a:pPr>
            <a:r>
              <a:rPr lang="fr"/>
              <a:t>As an example, if we want to reduce the size of the image, we can summarize sets of four pixels into one by finding the maximum or mean over these pixels. This cuts the image size in half.</a:t>
            </a:r>
            <a:endParaRPr/>
          </a:p>
        </p:txBody>
      </p:sp>
      <p:sp>
        <p:nvSpPr>
          <p:cNvPr id="1094" name="Google Shape;1094;p82"/>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Downsampling an image</a:t>
            </a:r>
            <a:endParaRPr/>
          </a:p>
        </p:txBody>
      </p:sp>
      <p:pic>
        <p:nvPicPr>
          <p:cNvPr id="1095" name="Google Shape;1095;p82"/>
          <p:cNvPicPr preferRelativeResize="0"/>
          <p:nvPr/>
        </p:nvPicPr>
        <p:blipFill rotWithShape="1">
          <a:blip r:embed="rId3">
            <a:alphaModFix/>
          </a:blip>
          <a:srcRect b="0" l="0" r="0" t="0"/>
          <a:stretch/>
        </p:blipFill>
        <p:spPr>
          <a:xfrm>
            <a:off x="85725" y="2571750"/>
            <a:ext cx="9058275" cy="1990725"/>
          </a:xfrm>
          <a:prstGeom prst="rect">
            <a:avLst/>
          </a:prstGeom>
          <a:noFill/>
          <a:ln>
            <a:noFill/>
          </a:ln>
        </p:spPr>
      </p:pic>
      <p:sp>
        <p:nvSpPr>
          <p:cNvPr id="1096" name="Google Shape;1096;p82"/>
          <p:cNvSpPr txBox="1"/>
          <p:nvPr/>
        </p:nvSpPr>
        <p:spPr>
          <a:xfrm>
            <a:off x="4727483" y="4658752"/>
            <a:ext cx="45735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Calibri"/>
                <a:ea typeface="Calibri"/>
                <a:cs typeface="Calibri"/>
                <a:sym typeface="Calibri"/>
              </a:rPr>
              <a:t>https://towardsdatascience.com/the-most-intuitive-and-easiest-guide-for-convolutional-neural-network-3607be47480</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p83"/>
          <p:cNvPicPr preferRelativeResize="0"/>
          <p:nvPr/>
        </p:nvPicPr>
        <p:blipFill>
          <a:blip r:embed="rId3">
            <a:alphaModFix/>
          </a:blip>
          <a:stretch>
            <a:fillRect/>
          </a:stretch>
        </p:blipFill>
        <p:spPr>
          <a:xfrm>
            <a:off x="5564975" y="1683839"/>
            <a:ext cx="3326976" cy="2495232"/>
          </a:xfrm>
          <a:prstGeom prst="rect">
            <a:avLst/>
          </a:prstGeom>
          <a:noFill/>
          <a:ln>
            <a:noFill/>
          </a:ln>
        </p:spPr>
      </p:pic>
      <p:sp>
        <p:nvSpPr>
          <p:cNvPr id="1102" name="Google Shape;1102;p83"/>
          <p:cNvSpPr txBox="1"/>
          <p:nvPr>
            <p:ph idx="1" type="body"/>
          </p:nvPr>
        </p:nvSpPr>
        <p:spPr>
          <a:xfrm>
            <a:off x="311700" y="923875"/>
            <a:ext cx="3999900" cy="3416400"/>
          </a:xfrm>
          <a:prstGeom prst="rect">
            <a:avLst/>
          </a:prstGeom>
          <a:noFill/>
          <a:ln>
            <a:noFill/>
          </a:ln>
        </p:spPr>
        <p:txBody>
          <a:bodyPr anchorCtr="0" anchor="t" bIns="34275" lIns="68575" spcFirstLastPara="1" rIns="68575" wrap="square" tIns="34275">
            <a:normAutofit fontScale="92500" lnSpcReduction="20000"/>
          </a:bodyPr>
          <a:lstStyle/>
          <a:p>
            <a:pPr indent="-169227" lvl="0" marL="177800" rtl="0" algn="l">
              <a:lnSpc>
                <a:spcPct val="120000"/>
              </a:lnSpc>
              <a:spcBef>
                <a:spcPts val="0"/>
              </a:spcBef>
              <a:spcAft>
                <a:spcPts val="0"/>
              </a:spcAft>
              <a:buClr>
                <a:schemeClr val="dk1"/>
              </a:buClr>
              <a:buSzPct val="100000"/>
              <a:buChar char="●"/>
            </a:pPr>
            <a:r>
              <a:rPr lang="fr"/>
              <a:t>By looking at small tiles, we detect local information and structure. E.g. here there is fur or an ear</a:t>
            </a:r>
            <a:endParaRPr/>
          </a:p>
          <a:p>
            <a:pPr indent="-169227" lvl="0" marL="177800" rtl="0" algn="l">
              <a:lnSpc>
                <a:spcPct val="120000"/>
              </a:lnSpc>
              <a:spcBef>
                <a:spcPts val="800"/>
              </a:spcBef>
              <a:spcAft>
                <a:spcPts val="0"/>
              </a:spcAft>
              <a:buClr>
                <a:schemeClr val="dk1"/>
              </a:buClr>
              <a:buSzPct val="100000"/>
              <a:buChar char="●"/>
            </a:pPr>
            <a:r>
              <a:rPr lang="fr"/>
              <a:t>This information could give a dog, cat, rabbit etc.</a:t>
            </a:r>
            <a:endParaRPr/>
          </a:p>
          <a:p>
            <a:pPr indent="-169227" lvl="0" marL="177800" rtl="0" algn="l">
              <a:lnSpc>
                <a:spcPct val="120000"/>
              </a:lnSpc>
              <a:spcBef>
                <a:spcPts val="800"/>
              </a:spcBef>
              <a:spcAft>
                <a:spcPts val="0"/>
              </a:spcAft>
              <a:buClr>
                <a:schemeClr val="dk1"/>
              </a:buClr>
              <a:buSzPct val="100000"/>
              <a:buChar char="●"/>
            </a:pPr>
            <a:r>
              <a:rPr lang="fr"/>
              <a:t>We need to aggregate the information from each tile</a:t>
            </a:r>
            <a:endParaRPr/>
          </a:p>
          <a:p>
            <a:pPr indent="-169227" lvl="0" marL="177800" rtl="0" algn="l">
              <a:lnSpc>
                <a:spcPct val="120000"/>
              </a:lnSpc>
              <a:spcBef>
                <a:spcPts val="800"/>
              </a:spcBef>
              <a:spcAft>
                <a:spcPts val="0"/>
              </a:spcAft>
              <a:buClr>
                <a:schemeClr val="dk1"/>
              </a:buClr>
              <a:buSzPct val="100000"/>
              <a:buChar char="●"/>
            </a:pPr>
            <a:r>
              <a:rPr lang="fr"/>
              <a:t>To perform this aggregation, we analyze each tile and then summarize it by downscaling</a:t>
            </a:r>
            <a:endParaRPr/>
          </a:p>
          <a:p>
            <a:pPr indent="-63500" lvl="0" marL="177800" rtl="0" algn="l">
              <a:lnSpc>
                <a:spcPct val="120000"/>
              </a:lnSpc>
              <a:spcBef>
                <a:spcPts val="800"/>
              </a:spcBef>
              <a:spcAft>
                <a:spcPts val="1600"/>
              </a:spcAft>
              <a:buClr>
                <a:schemeClr val="dk1"/>
              </a:buClr>
              <a:buSzPct val="100000"/>
              <a:buNone/>
            </a:pPr>
            <a:r>
              <a:t/>
            </a:r>
            <a:endParaRPr/>
          </a:p>
        </p:txBody>
      </p:sp>
      <p:sp>
        <p:nvSpPr>
          <p:cNvPr id="1103" name="Google Shape;1103;p83"/>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Why do we need to change the image size?</a:t>
            </a:r>
            <a:endParaRPr/>
          </a:p>
        </p:txBody>
      </p:sp>
      <p:sp>
        <p:nvSpPr>
          <p:cNvPr id="1104" name="Google Shape;1104;p83"/>
          <p:cNvSpPr/>
          <p:nvPr/>
        </p:nvSpPr>
        <p:spPr>
          <a:xfrm>
            <a:off x="7005754" y="2664971"/>
            <a:ext cx="240900" cy="222600"/>
          </a:xfrm>
          <a:prstGeom prst="rect">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05" name="Google Shape;1105;p83"/>
          <p:cNvSpPr/>
          <p:nvPr/>
        </p:nvSpPr>
        <p:spPr>
          <a:xfrm>
            <a:off x="7834080" y="3181996"/>
            <a:ext cx="240900" cy="222600"/>
          </a:xfrm>
          <a:prstGeom prst="rect">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84"/>
          <p:cNvPicPr preferRelativeResize="0"/>
          <p:nvPr/>
        </p:nvPicPr>
        <p:blipFill>
          <a:blip r:embed="rId3">
            <a:alphaModFix/>
          </a:blip>
          <a:stretch>
            <a:fillRect/>
          </a:stretch>
        </p:blipFill>
        <p:spPr>
          <a:xfrm>
            <a:off x="325675" y="1919388"/>
            <a:ext cx="1531400" cy="1148550"/>
          </a:xfrm>
          <a:prstGeom prst="rect">
            <a:avLst/>
          </a:prstGeom>
          <a:noFill/>
          <a:ln>
            <a:noFill/>
          </a:ln>
        </p:spPr>
      </p:pic>
      <p:sp>
        <p:nvSpPr>
          <p:cNvPr id="1111" name="Google Shape;1111;p84"/>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How do we get to classification ?</a:t>
            </a:r>
            <a:endParaRPr/>
          </a:p>
        </p:txBody>
      </p:sp>
      <p:sp>
        <p:nvSpPr>
          <p:cNvPr id="1112" name="Google Shape;1112;p84"/>
          <p:cNvSpPr/>
          <p:nvPr/>
        </p:nvSpPr>
        <p:spPr>
          <a:xfrm>
            <a:off x="1510613" y="1548300"/>
            <a:ext cx="1454700" cy="1667400"/>
          </a:xfrm>
          <a:prstGeom prst="cube">
            <a:avLst>
              <a:gd fmla="val 36464" name="adj"/>
            </a:avLst>
          </a:prstGeom>
          <a:solidFill>
            <a:schemeClr val="accent6">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3" name="Google Shape;1113;p84"/>
          <p:cNvSpPr/>
          <p:nvPr/>
        </p:nvSpPr>
        <p:spPr>
          <a:xfrm>
            <a:off x="2787059" y="1826019"/>
            <a:ext cx="970200" cy="1112100"/>
          </a:xfrm>
          <a:prstGeom prst="cube">
            <a:avLst>
              <a:gd fmla="val 36464" name="adj"/>
            </a:avLst>
          </a:prstGeom>
          <a:solidFill>
            <a:schemeClr val="accent1">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4" name="Google Shape;1114;p84"/>
          <p:cNvSpPr/>
          <p:nvPr/>
        </p:nvSpPr>
        <p:spPr>
          <a:xfrm>
            <a:off x="3590999" y="2051556"/>
            <a:ext cx="576600" cy="661200"/>
          </a:xfrm>
          <a:prstGeom prst="cube">
            <a:avLst>
              <a:gd fmla="val 36464" name="adj"/>
            </a:avLst>
          </a:prstGeom>
          <a:solidFill>
            <a:schemeClr val="accent2">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5" name="Google Shape;1115;p84"/>
          <p:cNvSpPr txBox="1"/>
          <p:nvPr/>
        </p:nvSpPr>
        <p:spPr>
          <a:xfrm>
            <a:off x="579530" y="3621983"/>
            <a:ext cx="42726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At this point the last layer is just an image that has gone through many steps of filtering to detect useful features. </a:t>
            </a:r>
            <a:endParaRPr sz="1100"/>
          </a:p>
        </p:txBody>
      </p:sp>
      <p:sp>
        <p:nvSpPr>
          <p:cNvPr id="1116" name="Google Shape;1116;p84"/>
          <p:cNvSpPr/>
          <p:nvPr/>
        </p:nvSpPr>
        <p:spPr>
          <a:xfrm>
            <a:off x="4167438" y="2059602"/>
            <a:ext cx="308400" cy="661200"/>
          </a:xfrm>
          <a:prstGeom prst="cube">
            <a:avLst>
              <a:gd fmla="val 79434" name="adj"/>
            </a:avLst>
          </a:prstGeom>
          <a:solidFill>
            <a:schemeClr val="accent5">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17" name="Google Shape;1117;p84"/>
          <p:cNvSpPr txBox="1"/>
          <p:nvPr/>
        </p:nvSpPr>
        <p:spPr>
          <a:xfrm>
            <a:off x="3830740" y="2799626"/>
            <a:ext cx="1182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Raleway"/>
                <a:ea typeface="Raleway"/>
                <a:cs typeface="Raleway"/>
                <a:sym typeface="Raleway"/>
              </a:rPr>
              <a:t>Last layer</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pic>
        <p:nvPicPr>
          <p:cNvPr id="1122" name="Google Shape;1122;p85"/>
          <p:cNvPicPr preferRelativeResize="0"/>
          <p:nvPr/>
        </p:nvPicPr>
        <p:blipFill>
          <a:blip r:embed="rId3">
            <a:alphaModFix/>
          </a:blip>
          <a:stretch>
            <a:fillRect/>
          </a:stretch>
        </p:blipFill>
        <p:spPr>
          <a:xfrm>
            <a:off x="325675" y="1919388"/>
            <a:ext cx="1531400" cy="1148550"/>
          </a:xfrm>
          <a:prstGeom prst="rect">
            <a:avLst/>
          </a:prstGeom>
          <a:noFill/>
          <a:ln>
            <a:noFill/>
          </a:ln>
        </p:spPr>
      </p:pic>
      <p:sp>
        <p:nvSpPr>
          <p:cNvPr id="1123" name="Google Shape;1123;p85"/>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How do we get to classification ?</a:t>
            </a:r>
            <a:endParaRPr/>
          </a:p>
        </p:txBody>
      </p:sp>
      <p:sp>
        <p:nvSpPr>
          <p:cNvPr id="1124" name="Google Shape;1124;p85"/>
          <p:cNvSpPr/>
          <p:nvPr/>
        </p:nvSpPr>
        <p:spPr>
          <a:xfrm>
            <a:off x="1510613" y="1548300"/>
            <a:ext cx="1454700" cy="1667400"/>
          </a:xfrm>
          <a:prstGeom prst="cube">
            <a:avLst>
              <a:gd fmla="val 36464" name="adj"/>
            </a:avLst>
          </a:prstGeom>
          <a:solidFill>
            <a:schemeClr val="accent6">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5" name="Google Shape;1125;p85"/>
          <p:cNvSpPr/>
          <p:nvPr/>
        </p:nvSpPr>
        <p:spPr>
          <a:xfrm>
            <a:off x="2787059" y="1826019"/>
            <a:ext cx="970200" cy="1112100"/>
          </a:xfrm>
          <a:prstGeom prst="cube">
            <a:avLst>
              <a:gd fmla="val 36464" name="adj"/>
            </a:avLst>
          </a:prstGeom>
          <a:solidFill>
            <a:schemeClr val="accent1">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6" name="Google Shape;1126;p85"/>
          <p:cNvSpPr/>
          <p:nvPr/>
        </p:nvSpPr>
        <p:spPr>
          <a:xfrm>
            <a:off x="3590999" y="2051556"/>
            <a:ext cx="576600" cy="661200"/>
          </a:xfrm>
          <a:prstGeom prst="cube">
            <a:avLst>
              <a:gd fmla="val 36464" name="adj"/>
            </a:avLst>
          </a:prstGeom>
          <a:solidFill>
            <a:schemeClr val="accent2">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7" name="Google Shape;1127;p85"/>
          <p:cNvSpPr/>
          <p:nvPr/>
        </p:nvSpPr>
        <p:spPr>
          <a:xfrm>
            <a:off x="4167438" y="2059602"/>
            <a:ext cx="308400" cy="661200"/>
          </a:xfrm>
          <a:prstGeom prst="cube">
            <a:avLst>
              <a:gd fmla="val 79434" name="adj"/>
            </a:avLst>
          </a:prstGeom>
          <a:solidFill>
            <a:schemeClr val="accent5">
              <a:alpha val="45490"/>
            </a:schemeClr>
          </a:solidFill>
          <a:ln cap="flat" cmpd="sng" w="12700">
            <a:solidFill>
              <a:srgbClr val="253C4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8" name="Google Shape;1128;p85"/>
          <p:cNvSpPr txBox="1"/>
          <p:nvPr/>
        </p:nvSpPr>
        <p:spPr>
          <a:xfrm>
            <a:off x="3830740" y="2799626"/>
            <a:ext cx="11823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chemeClr val="dk1"/>
                </a:solidFill>
                <a:latin typeface="Raleway"/>
                <a:ea typeface="Raleway"/>
                <a:cs typeface="Raleway"/>
                <a:sym typeface="Raleway"/>
              </a:rPr>
              <a:t>Last layer</a:t>
            </a:r>
            <a:endParaRPr sz="1100"/>
          </a:p>
        </p:txBody>
      </p:sp>
      <p:graphicFrame>
        <p:nvGraphicFramePr>
          <p:cNvPr id="1129" name="Google Shape;1129;p85"/>
          <p:cNvGraphicFramePr/>
          <p:nvPr/>
        </p:nvGraphicFramePr>
        <p:xfrm>
          <a:off x="5443930" y="1475357"/>
          <a:ext cx="3000000" cy="3000000"/>
        </p:xfrm>
        <a:graphic>
          <a:graphicData uri="http://schemas.openxmlformats.org/drawingml/2006/table">
            <a:tbl>
              <a:tblPr bandRow="1" firstRow="1">
                <a:noFill/>
                <a:tableStyleId>{9EEFF428-9EA5-4189-BCB7-54D9423761BC}</a:tableStyleId>
              </a:tblPr>
              <a:tblGrid>
                <a:gridCol w="883100"/>
              </a:tblGrid>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156</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948925">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22</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5A5A5"/>
                    </a:solidFill>
                  </a:tcPr>
                </a:tc>
              </a:tr>
              <a:tr h="891850">
                <a:tc>
                  <a:txBody>
                    <a:bodyPr/>
                    <a:lstStyle/>
                    <a:p>
                      <a:pPr indent="0" lvl="0" marL="0" marR="0" rtl="0" algn="ctr">
                        <a:lnSpc>
                          <a:spcPct val="100000"/>
                        </a:lnSpc>
                        <a:spcBef>
                          <a:spcPts val="0"/>
                        </a:spcBef>
                        <a:spcAft>
                          <a:spcPts val="0"/>
                        </a:spcAft>
                        <a:buClr>
                          <a:srgbClr val="E6002D"/>
                        </a:buClr>
                        <a:buSzPts val="2600"/>
                        <a:buFont typeface="Calibri"/>
                        <a:buNone/>
                      </a:pPr>
                      <a:r>
                        <a:rPr b="0" i="0" lang="fr" sz="2600" u="none" cap="none" strike="noStrike">
                          <a:solidFill>
                            <a:srgbClr val="E6002D"/>
                          </a:solidFill>
                          <a:latin typeface="Calibri"/>
                          <a:ea typeface="Calibri"/>
                          <a:cs typeface="Calibri"/>
                          <a:sym typeface="Calibri"/>
                        </a:rPr>
                        <a:t>150</a:t>
                      </a:r>
                      <a:endParaRPr sz="1100"/>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7F7F7F"/>
                    </a:solidFill>
                  </a:tcPr>
                </a:tc>
              </a:tr>
            </a:tbl>
          </a:graphicData>
        </a:graphic>
      </p:graphicFrame>
      <p:sp>
        <p:nvSpPr>
          <p:cNvPr id="1130" name="Google Shape;1130;p85"/>
          <p:cNvSpPr txBox="1"/>
          <p:nvPr/>
        </p:nvSpPr>
        <p:spPr>
          <a:xfrm rot="-5400000">
            <a:off x="5538432" y="897943"/>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sp>
        <p:nvSpPr>
          <p:cNvPr id="1131" name="Google Shape;1131;p85"/>
          <p:cNvSpPr/>
          <p:nvPr/>
        </p:nvSpPr>
        <p:spPr>
          <a:xfrm>
            <a:off x="6405062" y="1339431"/>
            <a:ext cx="1922100" cy="2744400"/>
          </a:xfrm>
          <a:prstGeom prst="rect">
            <a:avLst/>
          </a:prstGeom>
          <a:solidFill>
            <a:schemeClr val="accent3">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1132" name="Google Shape;1132;p85"/>
          <p:cNvCxnSpPr>
            <a:endCxn id="1133" idx="2"/>
          </p:cNvCxnSpPr>
          <p:nvPr/>
        </p:nvCxnSpPr>
        <p:spPr>
          <a:xfrm flipH="1" rot="10800000">
            <a:off x="6327778" y="1424839"/>
            <a:ext cx="2076900" cy="1403700"/>
          </a:xfrm>
          <a:prstGeom prst="straightConnector1">
            <a:avLst/>
          </a:prstGeom>
          <a:noFill/>
          <a:ln cap="flat" cmpd="sng" w="12700">
            <a:solidFill>
              <a:schemeClr val="accent2"/>
            </a:solidFill>
            <a:prstDash val="solid"/>
            <a:miter lim="800000"/>
            <a:headEnd len="sm" w="sm" type="none"/>
            <a:tailEnd len="sm" w="sm" type="none"/>
          </a:ln>
        </p:spPr>
      </p:cxnSp>
      <p:cxnSp>
        <p:nvCxnSpPr>
          <p:cNvPr id="1134" name="Google Shape;1134;p85"/>
          <p:cNvCxnSpPr>
            <a:endCxn id="1133" idx="2"/>
          </p:cNvCxnSpPr>
          <p:nvPr/>
        </p:nvCxnSpPr>
        <p:spPr>
          <a:xfrm flipH="1" rot="10800000">
            <a:off x="6327778" y="1424839"/>
            <a:ext cx="2076900" cy="2412600"/>
          </a:xfrm>
          <a:prstGeom prst="straightConnector1">
            <a:avLst/>
          </a:prstGeom>
          <a:noFill/>
          <a:ln cap="flat" cmpd="sng" w="12700">
            <a:solidFill>
              <a:schemeClr val="accent2"/>
            </a:solidFill>
            <a:prstDash val="solid"/>
            <a:miter lim="800000"/>
            <a:headEnd len="sm" w="sm" type="none"/>
            <a:tailEnd len="sm" w="sm" type="none"/>
          </a:ln>
        </p:spPr>
      </p:cxnSp>
      <p:sp>
        <p:nvSpPr>
          <p:cNvPr id="1135" name="Google Shape;1135;p85"/>
          <p:cNvSpPr/>
          <p:nvPr/>
        </p:nvSpPr>
        <p:spPr>
          <a:xfrm>
            <a:off x="8404678" y="3297542"/>
            <a:ext cx="492600" cy="492600"/>
          </a:xfrm>
          <a:prstGeom prst="ellipse">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1136" name="Google Shape;1136;p85"/>
          <p:cNvCxnSpPr>
            <a:endCxn id="1135" idx="2"/>
          </p:cNvCxnSpPr>
          <p:nvPr/>
        </p:nvCxnSpPr>
        <p:spPr>
          <a:xfrm flipH="1" rot="10800000">
            <a:off x="6327778" y="3543842"/>
            <a:ext cx="2076900" cy="293700"/>
          </a:xfrm>
          <a:prstGeom prst="straightConnector1">
            <a:avLst/>
          </a:prstGeom>
          <a:noFill/>
          <a:ln cap="flat" cmpd="sng" w="12700">
            <a:solidFill>
              <a:schemeClr val="accent1"/>
            </a:solidFill>
            <a:prstDash val="solid"/>
            <a:miter lim="800000"/>
            <a:headEnd len="sm" w="sm" type="none"/>
            <a:tailEnd len="sm" w="sm" type="none"/>
          </a:ln>
        </p:spPr>
      </p:cxnSp>
      <p:sp>
        <p:nvSpPr>
          <p:cNvPr id="1137" name="Google Shape;1137;p85"/>
          <p:cNvSpPr/>
          <p:nvPr/>
        </p:nvSpPr>
        <p:spPr>
          <a:xfrm>
            <a:off x="6779616" y="3591173"/>
            <a:ext cx="331800" cy="331800"/>
          </a:xfrm>
          <a:prstGeom prst="ellipse">
            <a:avLst/>
          </a:prstGeom>
          <a:blipFill rotWithShape="1">
            <a:blip r:embed="rId5">
              <a:alphaModFix/>
            </a:blip>
            <a:stretch>
              <a:fillRect b="0" l="-832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1138" name="Google Shape;1138;p85"/>
          <p:cNvCxnSpPr>
            <a:endCxn id="1135" idx="2"/>
          </p:cNvCxnSpPr>
          <p:nvPr/>
        </p:nvCxnSpPr>
        <p:spPr>
          <a:xfrm>
            <a:off x="6327778" y="2828642"/>
            <a:ext cx="2076900" cy="715200"/>
          </a:xfrm>
          <a:prstGeom prst="straightConnector1">
            <a:avLst/>
          </a:prstGeom>
          <a:noFill/>
          <a:ln cap="flat" cmpd="sng" w="12700">
            <a:solidFill>
              <a:schemeClr val="accent1"/>
            </a:solidFill>
            <a:prstDash val="solid"/>
            <a:miter lim="800000"/>
            <a:headEnd len="sm" w="sm" type="none"/>
            <a:tailEnd len="sm" w="sm" type="none"/>
          </a:ln>
        </p:spPr>
      </p:cxnSp>
      <p:cxnSp>
        <p:nvCxnSpPr>
          <p:cNvPr id="1139" name="Google Shape;1139;p85"/>
          <p:cNvCxnSpPr>
            <a:endCxn id="1135" idx="2"/>
          </p:cNvCxnSpPr>
          <p:nvPr/>
        </p:nvCxnSpPr>
        <p:spPr>
          <a:xfrm>
            <a:off x="6327778" y="1867442"/>
            <a:ext cx="2076900" cy="1676400"/>
          </a:xfrm>
          <a:prstGeom prst="straightConnector1">
            <a:avLst/>
          </a:prstGeom>
          <a:noFill/>
          <a:ln cap="flat" cmpd="sng" w="12700">
            <a:solidFill>
              <a:schemeClr val="accent1"/>
            </a:solidFill>
            <a:prstDash val="solid"/>
            <a:miter lim="800000"/>
            <a:headEnd len="sm" w="sm" type="none"/>
            <a:tailEnd len="sm" w="sm" type="none"/>
          </a:ln>
        </p:spPr>
      </p:cxnSp>
      <p:sp>
        <p:nvSpPr>
          <p:cNvPr id="1140" name="Google Shape;1140;p85"/>
          <p:cNvSpPr/>
          <p:nvPr/>
        </p:nvSpPr>
        <p:spPr>
          <a:xfrm>
            <a:off x="6570863" y="2859905"/>
            <a:ext cx="331800" cy="331800"/>
          </a:xfrm>
          <a:prstGeom prst="ellipse">
            <a:avLst/>
          </a:prstGeom>
          <a:blipFill rotWithShape="1">
            <a:blip r:embed="rId6">
              <a:alphaModFix/>
            </a:blip>
            <a:stretch>
              <a:fillRect b="0" l="-810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41" name="Google Shape;1141;p85"/>
          <p:cNvSpPr/>
          <p:nvPr/>
        </p:nvSpPr>
        <p:spPr>
          <a:xfrm>
            <a:off x="6570863" y="2116175"/>
            <a:ext cx="331800" cy="331800"/>
          </a:xfrm>
          <a:prstGeom prst="ellipse">
            <a:avLst/>
          </a:prstGeom>
          <a:blipFill rotWithShape="1">
            <a:blip r:embed="rId7">
              <a:alphaModFix/>
            </a:blip>
            <a:stretch>
              <a:fillRect b="0" l="-8109"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42" name="Google Shape;1142;p85"/>
          <p:cNvSpPr/>
          <p:nvPr/>
        </p:nvSpPr>
        <p:spPr>
          <a:xfrm>
            <a:off x="8404678" y="2605617"/>
            <a:ext cx="492600" cy="492600"/>
          </a:xfrm>
          <a:prstGeom prst="ellipse">
            <a:avLst/>
          </a:prstGeom>
          <a:blipFill rotWithShape="1">
            <a:blip r:embed="rId8">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1143" name="Google Shape;1143;p85"/>
          <p:cNvCxnSpPr>
            <a:endCxn id="1142" idx="2"/>
          </p:cNvCxnSpPr>
          <p:nvPr/>
        </p:nvCxnSpPr>
        <p:spPr>
          <a:xfrm flipH="1" rot="10800000">
            <a:off x="6327778" y="2851917"/>
            <a:ext cx="2076900" cy="985500"/>
          </a:xfrm>
          <a:prstGeom prst="straightConnector1">
            <a:avLst/>
          </a:prstGeom>
          <a:noFill/>
          <a:ln cap="flat" cmpd="sng" w="12700">
            <a:solidFill>
              <a:schemeClr val="accent6"/>
            </a:solidFill>
            <a:prstDash val="solid"/>
            <a:miter lim="800000"/>
            <a:headEnd len="sm" w="sm" type="none"/>
            <a:tailEnd len="sm" w="sm" type="none"/>
          </a:ln>
        </p:spPr>
      </p:cxnSp>
      <p:cxnSp>
        <p:nvCxnSpPr>
          <p:cNvPr id="1144" name="Google Shape;1144;p85"/>
          <p:cNvCxnSpPr>
            <a:endCxn id="1142" idx="2"/>
          </p:cNvCxnSpPr>
          <p:nvPr/>
        </p:nvCxnSpPr>
        <p:spPr>
          <a:xfrm>
            <a:off x="6327778" y="2828817"/>
            <a:ext cx="2076900" cy="23100"/>
          </a:xfrm>
          <a:prstGeom prst="straightConnector1">
            <a:avLst/>
          </a:prstGeom>
          <a:noFill/>
          <a:ln cap="flat" cmpd="sng" w="12700">
            <a:solidFill>
              <a:schemeClr val="accent6"/>
            </a:solidFill>
            <a:prstDash val="solid"/>
            <a:miter lim="800000"/>
            <a:headEnd len="sm" w="sm" type="none"/>
            <a:tailEnd len="sm" w="sm" type="none"/>
          </a:ln>
        </p:spPr>
      </p:cxnSp>
      <p:cxnSp>
        <p:nvCxnSpPr>
          <p:cNvPr id="1145" name="Google Shape;1145;p85"/>
          <p:cNvCxnSpPr>
            <a:endCxn id="1142" idx="2"/>
          </p:cNvCxnSpPr>
          <p:nvPr/>
        </p:nvCxnSpPr>
        <p:spPr>
          <a:xfrm>
            <a:off x="6327778" y="1867317"/>
            <a:ext cx="2076900" cy="984600"/>
          </a:xfrm>
          <a:prstGeom prst="straightConnector1">
            <a:avLst/>
          </a:prstGeom>
          <a:noFill/>
          <a:ln cap="flat" cmpd="sng" w="12700">
            <a:solidFill>
              <a:schemeClr val="accent6"/>
            </a:solidFill>
            <a:prstDash val="solid"/>
            <a:miter lim="800000"/>
            <a:headEnd len="sm" w="sm" type="none"/>
            <a:tailEnd len="sm" w="sm" type="none"/>
          </a:ln>
        </p:spPr>
      </p:cxnSp>
      <p:sp>
        <p:nvSpPr>
          <p:cNvPr id="1146" name="Google Shape;1146;p85"/>
          <p:cNvSpPr/>
          <p:nvPr/>
        </p:nvSpPr>
        <p:spPr>
          <a:xfrm>
            <a:off x="7601411" y="2307920"/>
            <a:ext cx="331800" cy="331800"/>
          </a:xfrm>
          <a:prstGeom prst="ellipse">
            <a:avLst/>
          </a:prstGeom>
          <a:blipFill rotWithShape="1">
            <a:blip r:embed="rId9">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47" name="Google Shape;1147;p85"/>
          <p:cNvSpPr/>
          <p:nvPr/>
        </p:nvSpPr>
        <p:spPr>
          <a:xfrm>
            <a:off x="7713587" y="2664178"/>
            <a:ext cx="331800" cy="331800"/>
          </a:xfrm>
          <a:prstGeom prst="ellipse">
            <a:avLst/>
          </a:prstGeom>
          <a:blipFill rotWithShape="1">
            <a:blip r:embed="rId10">
              <a:alphaModFix/>
            </a:blip>
            <a:stretch>
              <a:fillRect b="0" l="-810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48" name="Google Shape;1148;p85"/>
          <p:cNvSpPr/>
          <p:nvPr/>
        </p:nvSpPr>
        <p:spPr>
          <a:xfrm>
            <a:off x="7102665" y="3214569"/>
            <a:ext cx="331800" cy="331800"/>
          </a:xfrm>
          <a:prstGeom prst="ellipse">
            <a:avLst/>
          </a:prstGeom>
          <a:blipFill rotWithShape="1">
            <a:blip r:embed="rId11">
              <a:alphaModFix/>
            </a:blip>
            <a:stretch>
              <a:fillRect b="0" l="-8329" r="0" t="0"/>
            </a:stretch>
          </a:blipFill>
          <a:ln cap="flat" cmpd="sng" w="9525">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33" name="Google Shape;1133;p85"/>
          <p:cNvSpPr/>
          <p:nvPr/>
        </p:nvSpPr>
        <p:spPr>
          <a:xfrm>
            <a:off x="8404678" y="1178539"/>
            <a:ext cx="492600" cy="492600"/>
          </a:xfrm>
          <a:prstGeom prst="ellipse">
            <a:avLst/>
          </a:prstGeom>
          <a:blipFill rotWithShape="1">
            <a:blip r:embed="rId12">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1149" name="Google Shape;1149;p85"/>
          <p:cNvCxnSpPr>
            <a:endCxn id="1133" idx="2"/>
          </p:cNvCxnSpPr>
          <p:nvPr/>
        </p:nvCxnSpPr>
        <p:spPr>
          <a:xfrm flipH="1" rot="10800000">
            <a:off x="6327778" y="1424839"/>
            <a:ext cx="2076900" cy="442200"/>
          </a:xfrm>
          <a:prstGeom prst="straightConnector1">
            <a:avLst/>
          </a:prstGeom>
          <a:noFill/>
          <a:ln cap="flat" cmpd="sng" w="12700">
            <a:solidFill>
              <a:schemeClr val="accent2"/>
            </a:solidFill>
            <a:prstDash val="solid"/>
            <a:miter lim="800000"/>
            <a:headEnd len="sm" w="sm" type="none"/>
            <a:tailEnd len="sm" w="sm" type="none"/>
          </a:ln>
        </p:spPr>
      </p:cxnSp>
      <p:sp>
        <p:nvSpPr>
          <p:cNvPr id="1150" name="Google Shape;1150;p85"/>
          <p:cNvSpPr/>
          <p:nvPr/>
        </p:nvSpPr>
        <p:spPr>
          <a:xfrm>
            <a:off x="7064013" y="1484372"/>
            <a:ext cx="331800" cy="331800"/>
          </a:xfrm>
          <a:prstGeom prst="ellipse">
            <a:avLst/>
          </a:prstGeom>
          <a:blipFill rotWithShape="1">
            <a:blip r:embed="rId13">
              <a:alphaModFix/>
            </a:blip>
            <a:stretch>
              <a:fillRect b="0" l="-108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51" name="Google Shape;1151;p85"/>
          <p:cNvSpPr/>
          <p:nvPr/>
        </p:nvSpPr>
        <p:spPr>
          <a:xfrm>
            <a:off x="7363541" y="1830494"/>
            <a:ext cx="331800" cy="331800"/>
          </a:xfrm>
          <a:prstGeom prst="ellipse">
            <a:avLst/>
          </a:prstGeom>
          <a:blipFill rotWithShape="1">
            <a:blip r:embed="rId14">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52" name="Google Shape;1152;p85"/>
          <p:cNvSpPr/>
          <p:nvPr/>
        </p:nvSpPr>
        <p:spPr>
          <a:xfrm>
            <a:off x="7888283" y="1768676"/>
            <a:ext cx="331800" cy="331800"/>
          </a:xfrm>
          <a:prstGeom prst="ellipse">
            <a:avLst/>
          </a:prstGeom>
          <a:blipFill rotWithShape="1">
            <a:blip r:embed="rId15">
              <a:alphaModFix/>
            </a:blip>
            <a:stretch>
              <a:fillRect b="0" l="-8109" r="0" t="0"/>
            </a:stretch>
          </a:blipFill>
          <a:ln cap="flat" cmpd="sng" w="9525">
            <a:solidFill>
              <a:schemeClr val="accent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1153" name="Google Shape;1153;p85"/>
          <p:cNvSpPr txBox="1"/>
          <p:nvPr/>
        </p:nvSpPr>
        <p:spPr>
          <a:xfrm rot="5400000">
            <a:off x="8491140" y="1891677"/>
            <a:ext cx="6051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dk1"/>
                </a:solidFill>
                <a:latin typeface="Calibri"/>
                <a:ea typeface="Calibri"/>
                <a:cs typeface="Calibri"/>
                <a:sym typeface="Calibri"/>
              </a:rPr>
              <a:t>…</a:t>
            </a:r>
            <a:endParaRPr sz="1100"/>
          </a:p>
        </p:txBody>
      </p:sp>
      <p:sp>
        <p:nvSpPr>
          <p:cNvPr id="1154" name="Google Shape;1154;p85"/>
          <p:cNvSpPr txBox="1"/>
          <p:nvPr/>
        </p:nvSpPr>
        <p:spPr>
          <a:xfrm>
            <a:off x="6129356" y="803063"/>
            <a:ext cx="24720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2100">
                <a:solidFill>
                  <a:schemeClr val="accent1"/>
                </a:solidFill>
                <a:latin typeface="Raleway"/>
                <a:ea typeface="Raleway"/>
                <a:cs typeface="Raleway"/>
                <a:sym typeface="Raleway"/>
              </a:rPr>
              <a:t>Classification layer</a:t>
            </a:r>
            <a:endParaRPr sz="1100">
              <a:solidFill>
                <a:schemeClr val="accent1"/>
              </a:solidFill>
            </a:endParaRPr>
          </a:p>
        </p:txBody>
      </p:sp>
      <p:sp>
        <p:nvSpPr>
          <p:cNvPr id="1155" name="Google Shape;1155;p85"/>
          <p:cNvSpPr txBox="1"/>
          <p:nvPr/>
        </p:nvSpPr>
        <p:spPr>
          <a:xfrm rot="-5400000">
            <a:off x="5511058" y="4093498"/>
            <a:ext cx="460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3600">
                <a:solidFill>
                  <a:schemeClr val="accent1"/>
                </a:solidFill>
                <a:latin typeface="Calibri"/>
                <a:ea typeface="Calibri"/>
                <a:cs typeface="Calibri"/>
                <a:sym typeface="Calibri"/>
              </a:rPr>
              <a:t>…</a:t>
            </a:r>
            <a:endParaRPr sz="1100">
              <a:solidFill>
                <a:schemeClr val="accent1"/>
              </a:solidFill>
            </a:endParaRPr>
          </a:p>
        </p:txBody>
      </p:sp>
      <p:cxnSp>
        <p:nvCxnSpPr>
          <p:cNvPr id="1156" name="Google Shape;1156;p85"/>
          <p:cNvCxnSpPr>
            <a:stCxn id="1127" idx="1"/>
          </p:cNvCxnSpPr>
          <p:nvPr/>
        </p:nvCxnSpPr>
        <p:spPr>
          <a:xfrm flipH="1" rot="10800000">
            <a:off x="4199151" y="1768776"/>
            <a:ext cx="1244700" cy="535800"/>
          </a:xfrm>
          <a:prstGeom prst="straightConnector1">
            <a:avLst/>
          </a:prstGeom>
          <a:noFill/>
          <a:ln cap="flat" cmpd="sng" w="15875">
            <a:solidFill>
              <a:schemeClr val="accent1"/>
            </a:solidFill>
            <a:prstDash val="dash"/>
            <a:miter lim="800000"/>
            <a:headEnd len="sm" w="sm" type="none"/>
            <a:tailEnd len="med" w="med" type="triangle"/>
          </a:ln>
        </p:spPr>
      </p:cxnSp>
      <p:cxnSp>
        <p:nvCxnSpPr>
          <p:cNvPr id="1157" name="Google Shape;1157;p85"/>
          <p:cNvCxnSpPr/>
          <p:nvPr/>
        </p:nvCxnSpPr>
        <p:spPr>
          <a:xfrm>
            <a:off x="4273784" y="2272052"/>
            <a:ext cx="1144800" cy="538200"/>
          </a:xfrm>
          <a:prstGeom prst="straightConnector1">
            <a:avLst/>
          </a:prstGeom>
          <a:noFill/>
          <a:ln cap="flat" cmpd="sng" w="15875">
            <a:solidFill>
              <a:schemeClr val="accent1"/>
            </a:solidFill>
            <a:prstDash val="dash"/>
            <a:miter lim="800000"/>
            <a:headEnd len="sm" w="sm" type="none"/>
            <a:tailEnd len="med" w="med" type="triangle"/>
          </a:ln>
        </p:spPr>
      </p:cxnSp>
      <p:cxnSp>
        <p:nvCxnSpPr>
          <p:cNvPr id="1158" name="Google Shape;1158;p85"/>
          <p:cNvCxnSpPr/>
          <p:nvPr/>
        </p:nvCxnSpPr>
        <p:spPr>
          <a:xfrm>
            <a:off x="4338248" y="2217867"/>
            <a:ext cx="1074300" cy="1619400"/>
          </a:xfrm>
          <a:prstGeom prst="straightConnector1">
            <a:avLst/>
          </a:prstGeom>
          <a:noFill/>
          <a:ln cap="flat" cmpd="sng" w="15875">
            <a:solidFill>
              <a:schemeClr val="accent1"/>
            </a:solidFill>
            <a:prstDash val="dash"/>
            <a:miter lim="800000"/>
            <a:headEnd len="sm" w="sm" type="none"/>
            <a:tailEnd len="med" w="med" type="triangle"/>
          </a:ln>
        </p:spPr>
      </p:cxnSp>
      <p:sp>
        <p:nvSpPr>
          <p:cNvPr id="1159" name="Google Shape;1159;p85"/>
          <p:cNvSpPr txBox="1"/>
          <p:nvPr/>
        </p:nvSpPr>
        <p:spPr>
          <a:xfrm>
            <a:off x="4355802" y="4576367"/>
            <a:ext cx="48063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500">
                <a:solidFill>
                  <a:schemeClr val="dk1"/>
                </a:solidFill>
                <a:latin typeface="Raleway"/>
                <a:ea typeface="Raleway"/>
                <a:cs typeface="Raleway"/>
                <a:sym typeface="Raleway"/>
              </a:rPr>
              <a:t>We can unwrap the output image and use it in </a:t>
            </a:r>
            <a:r>
              <a:rPr b="1" lang="fr" sz="1500">
                <a:solidFill>
                  <a:schemeClr val="dk1"/>
                </a:solidFill>
                <a:latin typeface="Raleway"/>
                <a:ea typeface="Raleway"/>
                <a:cs typeface="Raleway"/>
                <a:sym typeface="Raleway"/>
              </a:rPr>
              <a:t>a fully connected</a:t>
            </a:r>
            <a:r>
              <a:rPr lang="fr" sz="1500">
                <a:solidFill>
                  <a:schemeClr val="dk1"/>
                </a:solidFill>
                <a:latin typeface="Raleway"/>
                <a:ea typeface="Raleway"/>
                <a:cs typeface="Raleway"/>
                <a:sym typeface="Raleway"/>
              </a:rPr>
              <a:t> or </a:t>
            </a:r>
            <a:r>
              <a:rPr b="1" lang="fr" sz="1500">
                <a:solidFill>
                  <a:schemeClr val="dk1"/>
                </a:solidFill>
                <a:latin typeface="Raleway"/>
                <a:ea typeface="Raleway"/>
                <a:cs typeface="Raleway"/>
                <a:sym typeface="Raleway"/>
              </a:rPr>
              <a:t>dense</a:t>
            </a:r>
            <a:r>
              <a:rPr lang="fr" sz="1500">
                <a:solidFill>
                  <a:schemeClr val="dk1"/>
                </a:solidFill>
                <a:latin typeface="Raleway"/>
                <a:ea typeface="Raleway"/>
                <a:cs typeface="Raleway"/>
                <a:sym typeface="Raleway"/>
              </a:rPr>
              <a:t> layer for classification!</a:t>
            </a:r>
            <a:endParaRPr sz="1100"/>
          </a:p>
        </p:txBody>
      </p:sp>
      <p:sp>
        <p:nvSpPr>
          <p:cNvPr id="1160" name="Google Shape;1160;p85"/>
          <p:cNvSpPr txBox="1"/>
          <p:nvPr/>
        </p:nvSpPr>
        <p:spPr>
          <a:xfrm>
            <a:off x="579530" y="3621983"/>
            <a:ext cx="42726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At this point the last layer is just an image that has gone through many steps of filtering to detect useful features. </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6"/>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Now you should have an idea what this means!</a:t>
            </a:r>
            <a:endParaRPr/>
          </a:p>
        </p:txBody>
      </p:sp>
      <p:pic>
        <p:nvPicPr>
          <p:cNvPr id="1166" name="Google Shape;1166;p86"/>
          <p:cNvPicPr preferRelativeResize="0"/>
          <p:nvPr/>
        </p:nvPicPr>
        <p:blipFill rotWithShape="1">
          <a:blip r:embed="rId3">
            <a:alphaModFix/>
          </a:blip>
          <a:srcRect b="0" l="0" r="0" t="0"/>
          <a:stretch/>
        </p:blipFill>
        <p:spPr>
          <a:xfrm>
            <a:off x="114300" y="978354"/>
            <a:ext cx="8915400" cy="36766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8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Model outputs</a:t>
            </a:r>
            <a:endParaRPr/>
          </a:p>
        </p:txBody>
      </p:sp>
      <p:sp>
        <p:nvSpPr>
          <p:cNvPr id="1172" name="Google Shape;1172;p87"/>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In the last example we wanted a classifier: the output was a number or a list corresponding to probabilities of classification classes. Depending on the taks we may want to have other output shapes.</a:t>
            </a:r>
            <a:endParaRPr/>
          </a:p>
        </p:txBody>
      </p:sp>
      <p:pic>
        <p:nvPicPr>
          <p:cNvPr id="1173" name="Google Shape;1173;p87"/>
          <p:cNvPicPr preferRelativeResize="0"/>
          <p:nvPr/>
        </p:nvPicPr>
        <p:blipFill rotWithShape="1">
          <a:blip r:embed="rId3">
            <a:alphaModFix/>
          </a:blip>
          <a:srcRect b="3147" l="0" r="0" t="4010"/>
          <a:stretch/>
        </p:blipFill>
        <p:spPr>
          <a:xfrm>
            <a:off x="1757650" y="1995275"/>
            <a:ext cx="5628726" cy="307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3"/>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accent1"/>
                </a:solidFill>
              </a:rPr>
              <a:t>Wine dataset</a:t>
            </a:r>
            <a:endParaRPr/>
          </a:p>
        </p:txBody>
      </p:sp>
      <p:pic>
        <p:nvPicPr>
          <p:cNvPr id="183" name="Google Shape;183;p43"/>
          <p:cNvPicPr preferRelativeResize="0"/>
          <p:nvPr/>
        </p:nvPicPr>
        <p:blipFill>
          <a:blip r:embed="rId3">
            <a:alphaModFix/>
          </a:blip>
          <a:stretch>
            <a:fillRect/>
          </a:stretch>
        </p:blipFill>
        <p:spPr>
          <a:xfrm>
            <a:off x="909825" y="1178400"/>
            <a:ext cx="1913626" cy="1913626"/>
          </a:xfrm>
          <a:prstGeom prst="rect">
            <a:avLst/>
          </a:prstGeom>
          <a:noFill/>
          <a:ln>
            <a:noFill/>
          </a:ln>
        </p:spPr>
      </p:pic>
      <p:sp>
        <p:nvSpPr>
          <p:cNvPr id="184" name="Google Shape;184;p43"/>
          <p:cNvSpPr/>
          <p:nvPr/>
        </p:nvSpPr>
        <p:spPr>
          <a:xfrm>
            <a:off x="3220825" y="1692400"/>
            <a:ext cx="1278900" cy="39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Wine acidity</a:t>
            </a:r>
            <a:endParaRPr>
              <a:latin typeface="Raleway"/>
              <a:ea typeface="Raleway"/>
              <a:cs typeface="Raleway"/>
              <a:sym typeface="Raleway"/>
            </a:endParaRPr>
          </a:p>
        </p:txBody>
      </p:sp>
      <p:sp>
        <p:nvSpPr>
          <p:cNvPr id="185" name="Google Shape;185;p43"/>
          <p:cNvSpPr/>
          <p:nvPr/>
        </p:nvSpPr>
        <p:spPr>
          <a:xfrm>
            <a:off x="3649575" y="2289375"/>
            <a:ext cx="1278900" cy="39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Wine sugar</a:t>
            </a:r>
            <a:endParaRPr>
              <a:latin typeface="Raleway"/>
              <a:ea typeface="Raleway"/>
              <a:cs typeface="Raleway"/>
              <a:sym typeface="Raleway"/>
            </a:endParaRPr>
          </a:p>
        </p:txBody>
      </p:sp>
      <p:sp>
        <p:nvSpPr>
          <p:cNvPr id="186" name="Google Shape;186;p43"/>
          <p:cNvSpPr/>
          <p:nvPr/>
        </p:nvSpPr>
        <p:spPr>
          <a:xfrm>
            <a:off x="4831925" y="1755950"/>
            <a:ext cx="1396800" cy="39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Wine alcohol</a:t>
            </a:r>
            <a:endParaRPr>
              <a:latin typeface="Raleway"/>
              <a:ea typeface="Raleway"/>
              <a:cs typeface="Raleway"/>
              <a:sym typeface="Raleway"/>
            </a:endParaRPr>
          </a:p>
        </p:txBody>
      </p:sp>
      <p:sp>
        <p:nvSpPr>
          <p:cNvPr id="187" name="Google Shape;187;p43"/>
          <p:cNvSpPr/>
          <p:nvPr/>
        </p:nvSpPr>
        <p:spPr>
          <a:xfrm>
            <a:off x="5099075" y="2384225"/>
            <a:ext cx="1278900" cy="3951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aleway"/>
                <a:ea typeface="Raleway"/>
                <a:cs typeface="Raleway"/>
                <a:sym typeface="Raleway"/>
              </a:rPr>
              <a:t>…</a:t>
            </a:r>
            <a:endParaRPr>
              <a:latin typeface="Raleway"/>
              <a:ea typeface="Raleway"/>
              <a:cs typeface="Raleway"/>
              <a:sym typeface="Raleway"/>
            </a:endParaRPr>
          </a:p>
        </p:txBody>
      </p:sp>
      <p:sp>
        <p:nvSpPr>
          <p:cNvPr id="188" name="Google Shape;188;p43"/>
          <p:cNvSpPr txBox="1"/>
          <p:nvPr/>
        </p:nvSpPr>
        <p:spPr>
          <a:xfrm>
            <a:off x="3128870" y="1044500"/>
            <a:ext cx="36780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Measure chemical properties</a:t>
            </a:r>
            <a:endParaRPr sz="1800">
              <a:solidFill>
                <a:schemeClr val="dk2"/>
              </a:solidFill>
              <a:latin typeface="Raleway"/>
              <a:ea typeface="Raleway"/>
              <a:cs typeface="Raleway"/>
              <a:sym typeface="Raleway"/>
            </a:endParaRPr>
          </a:p>
        </p:txBody>
      </p:sp>
      <p:pic>
        <p:nvPicPr>
          <p:cNvPr id="189" name="Google Shape;189;p43"/>
          <p:cNvPicPr preferRelativeResize="0"/>
          <p:nvPr/>
        </p:nvPicPr>
        <p:blipFill rotWithShape="1">
          <a:blip r:embed="rId4">
            <a:alphaModFix/>
          </a:blip>
          <a:srcRect b="47690" l="0" r="0" t="0"/>
          <a:stretch/>
        </p:blipFill>
        <p:spPr>
          <a:xfrm>
            <a:off x="311688" y="3334044"/>
            <a:ext cx="8648569" cy="164268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8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Model outputs</a:t>
            </a:r>
            <a:endParaRPr/>
          </a:p>
        </p:txBody>
      </p:sp>
      <p:sp>
        <p:nvSpPr>
          <p:cNvPr id="1179" name="Google Shape;1179;p88"/>
          <p:cNvSpPr txBox="1"/>
          <p:nvPr>
            <p:ph idx="1" type="body"/>
          </p:nvPr>
        </p:nvSpPr>
        <p:spPr>
          <a:xfrm>
            <a:off x="311700" y="923875"/>
            <a:ext cx="474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output of a model is always numbers.</a:t>
            </a:r>
            <a:endParaRPr/>
          </a:p>
          <a:p>
            <a:pPr indent="0" lvl="0" marL="0" rtl="0" algn="l">
              <a:spcBef>
                <a:spcPts val="1600"/>
              </a:spcBef>
              <a:spcAft>
                <a:spcPts val="0"/>
              </a:spcAft>
              <a:buNone/>
            </a:pPr>
            <a:r>
              <a:rPr lang="fr"/>
              <a:t>Depending on model architecture you can get:</a:t>
            </a:r>
            <a:endParaRPr/>
          </a:p>
          <a:p>
            <a:pPr indent="-342900" lvl="0" marL="457200" rtl="0" algn="l">
              <a:spcBef>
                <a:spcPts val="1600"/>
              </a:spcBef>
              <a:spcAft>
                <a:spcPts val="0"/>
              </a:spcAft>
              <a:buSzPts val="1800"/>
              <a:buChar char="●"/>
            </a:pPr>
            <a:r>
              <a:rPr lang="fr"/>
              <a:t>a single number (binary classification)</a:t>
            </a:r>
            <a:endParaRPr/>
          </a:p>
        </p:txBody>
      </p:sp>
      <p:cxnSp>
        <p:nvCxnSpPr>
          <p:cNvPr id="1180" name="Google Shape;1180;p88"/>
          <p:cNvCxnSpPr/>
          <p:nvPr/>
        </p:nvCxnSpPr>
        <p:spPr>
          <a:xfrm rot="5400000">
            <a:off x="6140391" y="2898200"/>
            <a:ext cx="1254300" cy="0"/>
          </a:xfrm>
          <a:prstGeom prst="straightConnector1">
            <a:avLst/>
          </a:prstGeom>
          <a:noFill/>
          <a:ln cap="flat" cmpd="sng" w="28575">
            <a:solidFill>
              <a:srgbClr val="E6002E"/>
            </a:solidFill>
            <a:prstDash val="solid"/>
            <a:round/>
            <a:headEnd len="med" w="med" type="none"/>
            <a:tailEnd len="med" w="med" type="triangle"/>
          </a:ln>
        </p:spPr>
      </p:cxnSp>
      <p:sp>
        <p:nvSpPr>
          <p:cNvPr id="1181" name="Google Shape;1181;p88"/>
          <p:cNvSpPr/>
          <p:nvPr/>
        </p:nvSpPr>
        <p:spPr>
          <a:xfrm>
            <a:off x="6274600" y="1974075"/>
            <a:ext cx="1199100" cy="1103100"/>
          </a:xfrm>
          <a:prstGeom prst="cube">
            <a:avLst>
              <a:gd fmla="val 25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2" name="Google Shape;1182;p88"/>
          <p:cNvCxnSpPr/>
          <p:nvPr/>
        </p:nvCxnSpPr>
        <p:spPr>
          <a:xfrm flipH="1" rot="5400000">
            <a:off x="6476841" y="1910375"/>
            <a:ext cx="581400" cy="9000"/>
          </a:xfrm>
          <a:prstGeom prst="straightConnector1">
            <a:avLst/>
          </a:prstGeom>
          <a:noFill/>
          <a:ln cap="flat" cmpd="sng" w="28575">
            <a:solidFill>
              <a:srgbClr val="E6002E"/>
            </a:solidFill>
            <a:prstDash val="solid"/>
            <a:round/>
            <a:headEnd len="med" w="med" type="none"/>
            <a:tailEnd len="med" w="med" type="none"/>
          </a:ln>
        </p:spPr>
      </p:cxnSp>
      <p:sp>
        <p:nvSpPr>
          <p:cNvPr id="1183" name="Google Shape;1183;p88"/>
          <p:cNvSpPr txBox="1"/>
          <p:nvPr/>
        </p:nvSpPr>
        <p:spPr>
          <a:xfrm>
            <a:off x="6392500" y="2350025"/>
            <a:ext cx="89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FFFFFF"/>
                </a:solidFill>
                <a:latin typeface="Raleway"/>
                <a:ea typeface="Raleway"/>
                <a:cs typeface="Raleway"/>
                <a:sym typeface="Raleway"/>
              </a:rPr>
              <a:t>Deep Learning model</a:t>
            </a:r>
            <a:endParaRPr sz="1100">
              <a:solidFill>
                <a:srgbClr val="FFFFFF"/>
              </a:solidFill>
              <a:latin typeface="Raleway"/>
              <a:ea typeface="Raleway"/>
              <a:cs typeface="Raleway"/>
              <a:sym typeface="Raleway"/>
            </a:endParaRPr>
          </a:p>
        </p:txBody>
      </p:sp>
      <p:sp>
        <p:nvSpPr>
          <p:cNvPr id="1184" name="Google Shape;1184;p88"/>
          <p:cNvSpPr txBox="1"/>
          <p:nvPr/>
        </p:nvSpPr>
        <p:spPr>
          <a:xfrm>
            <a:off x="6150000" y="3495325"/>
            <a:ext cx="12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3500">
                <a:solidFill>
                  <a:schemeClr val="dk2"/>
                </a:solidFill>
                <a:latin typeface="Helvetica Neue"/>
                <a:ea typeface="Helvetica Neue"/>
                <a:cs typeface="Helvetica Neue"/>
                <a:sym typeface="Helvetica Neue"/>
              </a:rPr>
              <a:t>[0.9]</a:t>
            </a:r>
            <a:endParaRPr sz="3500">
              <a:solidFill>
                <a:schemeClr val="dk2"/>
              </a:solidFill>
              <a:latin typeface="Helvetica Neue"/>
              <a:ea typeface="Helvetica Neue"/>
              <a:cs typeface="Helvetica Neue"/>
              <a:sym typeface="Helvetica Neue"/>
            </a:endParaRPr>
          </a:p>
        </p:txBody>
      </p:sp>
      <p:sp>
        <p:nvSpPr>
          <p:cNvPr id="1185" name="Google Shape;1185;p88"/>
          <p:cNvSpPr txBox="1"/>
          <p:nvPr/>
        </p:nvSpPr>
        <p:spPr>
          <a:xfrm>
            <a:off x="7516600" y="2281225"/>
            <a:ext cx="17403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cat / not cat ?</a:t>
            </a:r>
            <a:endParaRPr sz="1800">
              <a:solidFill>
                <a:schemeClr val="dk2"/>
              </a:solidFill>
              <a:latin typeface="Raleway"/>
              <a:ea typeface="Raleway"/>
              <a:cs typeface="Raleway"/>
              <a:sym typeface="Raleway"/>
            </a:endParaRPr>
          </a:p>
        </p:txBody>
      </p:sp>
      <p:pic>
        <p:nvPicPr>
          <p:cNvPr id="1186" name="Google Shape;1186;p88"/>
          <p:cNvPicPr preferRelativeResize="0"/>
          <p:nvPr/>
        </p:nvPicPr>
        <p:blipFill>
          <a:blip r:embed="rId3">
            <a:alphaModFix/>
          </a:blip>
          <a:stretch>
            <a:fillRect/>
          </a:stretch>
        </p:blipFill>
        <p:spPr>
          <a:xfrm>
            <a:off x="6099325" y="497925"/>
            <a:ext cx="1410676" cy="105801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89"/>
          <p:cNvPicPr preferRelativeResize="0"/>
          <p:nvPr/>
        </p:nvPicPr>
        <p:blipFill>
          <a:blip r:embed="rId3">
            <a:alphaModFix/>
          </a:blip>
          <a:stretch>
            <a:fillRect/>
          </a:stretch>
        </p:blipFill>
        <p:spPr>
          <a:xfrm>
            <a:off x="6062212" y="3590825"/>
            <a:ext cx="1410676" cy="1058010"/>
          </a:xfrm>
          <a:prstGeom prst="rect">
            <a:avLst/>
          </a:prstGeom>
          <a:noFill/>
          <a:ln>
            <a:noFill/>
          </a:ln>
        </p:spPr>
      </p:pic>
      <p:sp>
        <p:nvSpPr>
          <p:cNvPr id="1192" name="Google Shape;1192;p8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Model outputs</a:t>
            </a:r>
            <a:endParaRPr/>
          </a:p>
        </p:txBody>
      </p:sp>
      <p:sp>
        <p:nvSpPr>
          <p:cNvPr id="1193" name="Google Shape;1193;p89"/>
          <p:cNvSpPr txBox="1"/>
          <p:nvPr>
            <p:ph idx="1" type="body"/>
          </p:nvPr>
        </p:nvSpPr>
        <p:spPr>
          <a:xfrm>
            <a:off x="311700" y="923875"/>
            <a:ext cx="474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output of a model is always numbers.</a:t>
            </a:r>
            <a:endParaRPr/>
          </a:p>
          <a:p>
            <a:pPr indent="0" lvl="0" marL="0" rtl="0" algn="l">
              <a:spcBef>
                <a:spcPts val="1600"/>
              </a:spcBef>
              <a:spcAft>
                <a:spcPts val="0"/>
              </a:spcAft>
              <a:buNone/>
            </a:pPr>
            <a:r>
              <a:rPr lang="fr"/>
              <a:t>Depending on model architecture you can get:</a:t>
            </a:r>
            <a:endParaRPr/>
          </a:p>
          <a:p>
            <a:pPr indent="-342900" lvl="0" marL="457200" rtl="0" algn="l">
              <a:spcBef>
                <a:spcPts val="1600"/>
              </a:spcBef>
              <a:spcAft>
                <a:spcPts val="0"/>
              </a:spcAft>
              <a:buSzPts val="1800"/>
              <a:buChar char="●"/>
            </a:pPr>
            <a:r>
              <a:rPr lang="fr"/>
              <a:t>a single number (binary classification)</a:t>
            </a:r>
            <a:endParaRPr/>
          </a:p>
          <a:p>
            <a:pPr indent="-342900" lvl="0" marL="457200" rtl="0" algn="l">
              <a:spcBef>
                <a:spcPts val="0"/>
              </a:spcBef>
              <a:spcAft>
                <a:spcPts val="0"/>
              </a:spcAft>
              <a:buSzPts val="1800"/>
              <a:buChar char="●"/>
            </a:pPr>
            <a:r>
              <a:rPr lang="fr"/>
              <a:t>a series of numbers  (coordinates of objects</a:t>
            </a:r>
            <a:endParaRPr/>
          </a:p>
        </p:txBody>
      </p:sp>
      <p:cxnSp>
        <p:nvCxnSpPr>
          <p:cNvPr id="1194" name="Google Shape;1194;p89"/>
          <p:cNvCxnSpPr/>
          <p:nvPr/>
        </p:nvCxnSpPr>
        <p:spPr>
          <a:xfrm rot="5400000">
            <a:off x="6140391" y="2898200"/>
            <a:ext cx="1254300" cy="0"/>
          </a:xfrm>
          <a:prstGeom prst="straightConnector1">
            <a:avLst/>
          </a:prstGeom>
          <a:noFill/>
          <a:ln cap="flat" cmpd="sng" w="28575">
            <a:solidFill>
              <a:srgbClr val="E6002E"/>
            </a:solidFill>
            <a:prstDash val="solid"/>
            <a:round/>
            <a:headEnd len="med" w="med" type="none"/>
            <a:tailEnd len="med" w="med" type="triangle"/>
          </a:ln>
        </p:spPr>
      </p:cxnSp>
      <p:sp>
        <p:nvSpPr>
          <p:cNvPr id="1195" name="Google Shape;1195;p89"/>
          <p:cNvSpPr/>
          <p:nvPr/>
        </p:nvSpPr>
        <p:spPr>
          <a:xfrm>
            <a:off x="6274600" y="1974075"/>
            <a:ext cx="1199100" cy="1103100"/>
          </a:xfrm>
          <a:prstGeom prst="cube">
            <a:avLst>
              <a:gd fmla="val 25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6" name="Google Shape;1196;p89"/>
          <p:cNvCxnSpPr/>
          <p:nvPr/>
        </p:nvCxnSpPr>
        <p:spPr>
          <a:xfrm flipH="1" rot="5400000">
            <a:off x="6476841" y="1910375"/>
            <a:ext cx="581400" cy="9000"/>
          </a:xfrm>
          <a:prstGeom prst="straightConnector1">
            <a:avLst/>
          </a:prstGeom>
          <a:noFill/>
          <a:ln cap="flat" cmpd="sng" w="28575">
            <a:solidFill>
              <a:srgbClr val="E6002E"/>
            </a:solidFill>
            <a:prstDash val="solid"/>
            <a:round/>
            <a:headEnd len="med" w="med" type="none"/>
            <a:tailEnd len="med" w="med" type="none"/>
          </a:ln>
        </p:spPr>
      </p:cxnSp>
      <p:sp>
        <p:nvSpPr>
          <p:cNvPr id="1197" name="Google Shape;1197;p89"/>
          <p:cNvSpPr txBox="1"/>
          <p:nvPr/>
        </p:nvSpPr>
        <p:spPr>
          <a:xfrm>
            <a:off x="6392500" y="2350025"/>
            <a:ext cx="89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FFFFFF"/>
                </a:solidFill>
                <a:latin typeface="Raleway"/>
                <a:ea typeface="Raleway"/>
                <a:cs typeface="Raleway"/>
                <a:sym typeface="Raleway"/>
              </a:rPr>
              <a:t>Deep Learning model</a:t>
            </a:r>
            <a:endParaRPr sz="1100">
              <a:solidFill>
                <a:srgbClr val="FFFFFF"/>
              </a:solidFill>
              <a:latin typeface="Raleway"/>
              <a:ea typeface="Raleway"/>
              <a:cs typeface="Raleway"/>
              <a:sym typeface="Raleway"/>
            </a:endParaRPr>
          </a:p>
        </p:txBody>
      </p:sp>
      <p:sp>
        <p:nvSpPr>
          <p:cNvPr id="1198" name="Google Shape;1198;p89"/>
          <p:cNvSpPr txBox="1"/>
          <p:nvPr/>
        </p:nvSpPr>
        <p:spPr>
          <a:xfrm>
            <a:off x="7673400" y="3753950"/>
            <a:ext cx="1270500" cy="9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[[200,50]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[200, 500]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[400, 600]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[400, 50]]</a:t>
            </a:r>
            <a:endParaRPr sz="1200">
              <a:solidFill>
                <a:schemeClr val="dk2"/>
              </a:solidFill>
              <a:latin typeface="Helvetica Neue"/>
              <a:ea typeface="Helvetica Neue"/>
              <a:cs typeface="Helvetica Neue"/>
              <a:sym typeface="Helvetica Neue"/>
            </a:endParaRPr>
          </a:p>
        </p:txBody>
      </p:sp>
      <p:sp>
        <p:nvSpPr>
          <p:cNvPr id="1199" name="Google Shape;1199;p89"/>
          <p:cNvSpPr txBox="1"/>
          <p:nvPr/>
        </p:nvSpPr>
        <p:spPr>
          <a:xfrm>
            <a:off x="7516600" y="2281225"/>
            <a:ext cx="17403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box with cat?</a:t>
            </a:r>
            <a:endParaRPr sz="1800">
              <a:solidFill>
                <a:schemeClr val="dk2"/>
              </a:solidFill>
              <a:latin typeface="Raleway"/>
              <a:ea typeface="Raleway"/>
              <a:cs typeface="Raleway"/>
              <a:sym typeface="Raleway"/>
            </a:endParaRPr>
          </a:p>
        </p:txBody>
      </p:sp>
      <p:grpSp>
        <p:nvGrpSpPr>
          <p:cNvPr id="1200" name="Google Shape;1200;p89"/>
          <p:cNvGrpSpPr/>
          <p:nvPr/>
        </p:nvGrpSpPr>
        <p:grpSpPr>
          <a:xfrm>
            <a:off x="6214600" y="3995423"/>
            <a:ext cx="1146700" cy="510842"/>
            <a:chOff x="6062200" y="3717425"/>
            <a:chExt cx="1146700" cy="636325"/>
          </a:xfrm>
        </p:grpSpPr>
        <p:sp>
          <p:nvSpPr>
            <p:cNvPr id="1201" name="Google Shape;1201;p89"/>
            <p:cNvSpPr/>
            <p:nvPr/>
          </p:nvSpPr>
          <p:spPr>
            <a:xfrm>
              <a:off x="6098504" y="3751831"/>
              <a:ext cx="1078500" cy="572700"/>
            </a:xfrm>
            <a:prstGeom prst="rect">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2" name="Google Shape;1202;p89"/>
            <p:cNvSpPr/>
            <p:nvPr/>
          </p:nvSpPr>
          <p:spPr>
            <a:xfrm>
              <a:off x="6062200" y="3717425"/>
              <a:ext cx="651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03" name="Google Shape;1203;p89"/>
            <p:cNvSpPr/>
            <p:nvPr/>
          </p:nvSpPr>
          <p:spPr>
            <a:xfrm>
              <a:off x="6062200" y="4286550"/>
              <a:ext cx="651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04" name="Google Shape;1204;p89"/>
            <p:cNvSpPr/>
            <p:nvPr/>
          </p:nvSpPr>
          <p:spPr>
            <a:xfrm>
              <a:off x="7143800" y="4286550"/>
              <a:ext cx="651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05" name="Google Shape;1205;p89"/>
            <p:cNvSpPr/>
            <p:nvPr/>
          </p:nvSpPr>
          <p:spPr>
            <a:xfrm>
              <a:off x="7143800" y="3717425"/>
              <a:ext cx="65100" cy="6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grpSp>
      <p:pic>
        <p:nvPicPr>
          <p:cNvPr id="1206" name="Google Shape;1206;p89"/>
          <p:cNvPicPr preferRelativeResize="0"/>
          <p:nvPr/>
        </p:nvPicPr>
        <p:blipFill>
          <a:blip r:embed="rId3">
            <a:alphaModFix/>
          </a:blip>
          <a:stretch>
            <a:fillRect/>
          </a:stretch>
        </p:blipFill>
        <p:spPr>
          <a:xfrm>
            <a:off x="6099325" y="497925"/>
            <a:ext cx="1410676" cy="1058010"/>
          </a:xfrm>
          <a:prstGeom prst="rect">
            <a:avLst/>
          </a:prstGeom>
          <a:noFill/>
          <a:ln>
            <a:noFill/>
          </a:ln>
        </p:spPr>
      </p:pic>
      <p:sp>
        <p:nvSpPr>
          <p:cNvPr id="1207" name="Google Shape;1207;p89"/>
          <p:cNvSpPr/>
          <p:nvPr/>
        </p:nvSpPr>
        <p:spPr>
          <a:xfrm>
            <a:off x="7905800" y="3590824"/>
            <a:ext cx="264300" cy="230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9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Model outputs</a:t>
            </a:r>
            <a:endParaRPr/>
          </a:p>
        </p:txBody>
      </p:sp>
      <p:sp>
        <p:nvSpPr>
          <p:cNvPr id="1213" name="Google Shape;1213;p90"/>
          <p:cNvSpPr txBox="1"/>
          <p:nvPr>
            <p:ph idx="1" type="body"/>
          </p:nvPr>
        </p:nvSpPr>
        <p:spPr>
          <a:xfrm>
            <a:off x="311700" y="923875"/>
            <a:ext cx="474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output of a model is always numbers.</a:t>
            </a:r>
            <a:endParaRPr/>
          </a:p>
          <a:p>
            <a:pPr indent="0" lvl="0" marL="0" rtl="0" algn="l">
              <a:spcBef>
                <a:spcPts val="1600"/>
              </a:spcBef>
              <a:spcAft>
                <a:spcPts val="0"/>
              </a:spcAft>
              <a:buNone/>
            </a:pPr>
            <a:r>
              <a:rPr lang="fr"/>
              <a:t>Depending on model architecture you can get:</a:t>
            </a:r>
            <a:endParaRPr/>
          </a:p>
          <a:p>
            <a:pPr indent="-342900" lvl="0" marL="457200" rtl="0" algn="l">
              <a:spcBef>
                <a:spcPts val="1600"/>
              </a:spcBef>
              <a:spcAft>
                <a:spcPts val="0"/>
              </a:spcAft>
              <a:buSzPts val="1800"/>
              <a:buChar char="●"/>
            </a:pPr>
            <a:r>
              <a:rPr lang="fr"/>
              <a:t>a single number (binary classification)</a:t>
            </a:r>
            <a:endParaRPr/>
          </a:p>
          <a:p>
            <a:pPr indent="-342900" lvl="0" marL="457200" rtl="0" algn="l">
              <a:spcBef>
                <a:spcPts val="0"/>
              </a:spcBef>
              <a:spcAft>
                <a:spcPts val="0"/>
              </a:spcAft>
              <a:buSzPts val="1800"/>
              <a:buChar char="●"/>
            </a:pPr>
            <a:r>
              <a:rPr lang="fr"/>
              <a:t>a series of numbers  (coordinates of objects</a:t>
            </a:r>
            <a:endParaRPr/>
          </a:p>
          <a:p>
            <a:pPr indent="-342900" lvl="0" marL="457200" rtl="0" algn="l">
              <a:spcBef>
                <a:spcPts val="0"/>
              </a:spcBef>
              <a:spcAft>
                <a:spcPts val="0"/>
              </a:spcAft>
              <a:buSzPts val="1800"/>
              <a:buChar char="●"/>
            </a:pPr>
            <a:r>
              <a:rPr lang="fr"/>
              <a:t>a 2D image (a mask with detections)</a:t>
            </a:r>
            <a:endParaRPr/>
          </a:p>
        </p:txBody>
      </p:sp>
      <p:cxnSp>
        <p:nvCxnSpPr>
          <p:cNvPr id="1214" name="Google Shape;1214;p90"/>
          <p:cNvCxnSpPr/>
          <p:nvPr/>
        </p:nvCxnSpPr>
        <p:spPr>
          <a:xfrm rot="5400000">
            <a:off x="6140391" y="2898200"/>
            <a:ext cx="1254300" cy="0"/>
          </a:xfrm>
          <a:prstGeom prst="straightConnector1">
            <a:avLst/>
          </a:prstGeom>
          <a:noFill/>
          <a:ln cap="flat" cmpd="sng" w="28575">
            <a:solidFill>
              <a:srgbClr val="E6002E"/>
            </a:solidFill>
            <a:prstDash val="solid"/>
            <a:round/>
            <a:headEnd len="med" w="med" type="none"/>
            <a:tailEnd len="med" w="med" type="triangle"/>
          </a:ln>
        </p:spPr>
      </p:cxnSp>
      <p:sp>
        <p:nvSpPr>
          <p:cNvPr id="1215" name="Google Shape;1215;p90"/>
          <p:cNvSpPr/>
          <p:nvPr/>
        </p:nvSpPr>
        <p:spPr>
          <a:xfrm>
            <a:off x="6274600" y="1974075"/>
            <a:ext cx="1199100" cy="1103100"/>
          </a:xfrm>
          <a:prstGeom prst="cube">
            <a:avLst>
              <a:gd fmla="val 25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6" name="Google Shape;1216;p90"/>
          <p:cNvCxnSpPr/>
          <p:nvPr/>
        </p:nvCxnSpPr>
        <p:spPr>
          <a:xfrm flipH="1" rot="5400000">
            <a:off x="6476841" y="1910375"/>
            <a:ext cx="581400" cy="9000"/>
          </a:xfrm>
          <a:prstGeom prst="straightConnector1">
            <a:avLst/>
          </a:prstGeom>
          <a:noFill/>
          <a:ln cap="flat" cmpd="sng" w="28575">
            <a:solidFill>
              <a:srgbClr val="E6002E"/>
            </a:solidFill>
            <a:prstDash val="solid"/>
            <a:round/>
            <a:headEnd len="med" w="med" type="none"/>
            <a:tailEnd len="med" w="med" type="none"/>
          </a:ln>
        </p:spPr>
      </p:cxnSp>
      <p:sp>
        <p:nvSpPr>
          <p:cNvPr id="1217" name="Google Shape;1217;p90"/>
          <p:cNvSpPr txBox="1"/>
          <p:nvPr/>
        </p:nvSpPr>
        <p:spPr>
          <a:xfrm>
            <a:off x="6392500" y="2350025"/>
            <a:ext cx="89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FFFFFF"/>
                </a:solidFill>
                <a:latin typeface="Raleway"/>
                <a:ea typeface="Raleway"/>
                <a:cs typeface="Raleway"/>
                <a:sym typeface="Raleway"/>
              </a:rPr>
              <a:t>Deep Learning model</a:t>
            </a:r>
            <a:endParaRPr sz="1100">
              <a:solidFill>
                <a:srgbClr val="FFFFFF"/>
              </a:solidFill>
              <a:latin typeface="Raleway"/>
              <a:ea typeface="Raleway"/>
              <a:cs typeface="Raleway"/>
              <a:sym typeface="Raleway"/>
            </a:endParaRPr>
          </a:p>
        </p:txBody>
      </p:sp>
      <p:sp>
        <p:nvSpPr>
          <p:cNvPr id="1218" name="Google Shape;1218;p90"/>
          <p:cNvSpPr txBox="1"/>
          <p:nvPr/>
        </p:nvSpPr>
        <p:spPr>
          <a:xfrm>
            <a:off x="7597200" y="3525350"/>
            <a:ext cx="1484700" cy="11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[[0,0,0,..,0,0,0],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[0,1,1,...,1,0,0],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[0,0,1,...,1,1,0],</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a:t>
            </a:r>
            <a:endParaRPr sz="1200">
              <a:solidFill>
                <a:schemeClr val="dk2"/>
              </a:solidFill>
              <a:latin typeface="Helvetica Neue"/>
              <a:ea typeface="Helvetica Neue"/>
              <a:cs typeface="Helvetica Neue"/>
              <a:sym typeface="Helvetica Neue"/>
            </a:endParaRPr>
          </a:p>
          <a:p>
            <a:pPr indent="0" lvl="0" marL="0" rtl="0" algn="l">
              <a:spcBef>
                <a:spcPts val="0"/>
              </a:spcBef>
              <a:spcAft>
                <a:spcPts val="0"/>
              </a:spcAft>
              <a:buNone/>
            </a:pPr>
            <a:r>
              <a:rPr lang="fr" sz="1200">
                <a:solidFill>
                  <a:schemeClr val="dk2"/>
                </a:solidFill>
                <a:latin typeface="Helvetica Neue"/>
                <a:ea typeface="Helvetica Neue"/>
                <a:cs typeface="Helvetica Neue"/>
                <a:sym typeface="Helvetica Neue"/>
              </a:rPr>
              <a:t>[0,0,0,...,0,0,0]]</a:t>
            </a:r>
            <a:endParaRPr sz="1200">
              <a:solidFill>
                <a:schemeClr val="dk2"/>
              </a:solidFill>
              <a:latin typeface="Helvetica Neue"/>
              <a:ea typeface="Helvetica Neue"/>
              <a:cs typeface="Helvetica Neue"/>
              <a:sym typeface="Helvetica Neue"/>
            </a:endParaRPr>
          </a:p>
        </p:txBody>
      </p:sp>
      <p:sp>
        <p:nvSpPr>
          <p:cNvPr id="1219" name="Google Shape;1219;p90"/>
          <p:cNvSpPr txBox="1"/>
          <p:nvPr/>
        </p:nvSpPr>
        <p:spPr>
          <a:xfrm>
            <a:off x="7516600" y="2281225"/>
            <a:ext cx="17403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Raleway"/>
                <a:ea typeface="Raleway"/>
                <a:cs typeface="Raleway"/>
                <a:sym typeface="Raleway"/>
              </a:rPr>
              <a:t>box with cat?</a:t>
            </a:r>
            <a:endParaRPr sz="1800">
              <a:solidFill>
                <a:schemeClr val="dk2"/>
              </a:solidFill>
              <a:latin typeface="Raleway"/>
              <a:ea typeface="Raleway"/>
              <a:cs typeface="Raleway"/>
              <a:sym typeface="Raleway"/>
            </a:endParaRPr>
          </a:p>
        </p:txBody>
      </p:sp>
      <p:pic>
        <p:nvPicPr>
          <p:cNvPr id="1220" name="Google Shape;1220;p90"/>
          <p:cNvPicPr preferRelativeResize="0"/>
          <p:nvPr/>
        </p:nvPicPr>
        <p:blipFill>
          <a:blip r:embed="rId3">
            <a:alphaModFix/>
          </a:blip>
          <a:stretch>
            <a:fillRect/>
          </a:stretch>
        </p:blipFill>
        <p:spPr>
          <a:xfrm>
            <a:off x="6099325" y="497925"/>
            <a:ext cx="1410676" cy="1058010"/>
          </a:xfrm>
          <a:prstGeom prst="rect">
            <a:avLst/>
          </a:prstGeom>
          <a:noFill/>
          <a:ln>
            <a:noFill/>
          </a:ln>
        </p:spPr>
      </p:pic>
      <p:pic>
        <p:nvPicPr>
          <p:cNvPr id="1221" name="Google Shape;1221;p90"/>
          <p:cNvPicPr preferRelativeResize="0"/>
          <p:nvPr/>
        </p:nvPicPr>
        <p:blipFill>
          <a:blip r:embed="rId4">
            <a:alphaModFix/>
          </a:blip>
          <a:stretch>
            <a:fillRect/>
          </a:stretch>
        </p:blipFill>
        <p:spPr>
          <a:xfrm>
            <a:off x="6062200" y="3590825"/>
            <a:ext cx="1410676" cy="105801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9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Model outputs</a:t>
            </a:r>
            <a:endParaRPr/>
          </a:p>
        </p:txBody>
      </p:sp>
      <p:sp>
        <p:nvSpPr>
          <p:cNvPr id="1227" name="Google Shape;1227;p91"/>
          <p:cNvSpPr txBox="1"/>
          <p:nvPr>
            <p:ph idx="1" type="body"/>
          </p:nvPr>
        </p:nvSpPr>
        <p:spPr>
          <a:xfrm>
            <a:off x="311700" y="923875"/>
            <a:ext cx="4745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output of a model is always numbers.</a:t>
            </a:r>
            <a:endParaRPr/>
          </a:p>
          <a:p>
            <a:pPr indent="0" lvl="0" marL="0" rtl="0" algn="l">
              <a:spcBef>
                <a:spcPts val="1600"/>
              </a:spcBef>
              <a:spcAft>
                <a:spcPts val="0"/>
              </a:spcAft>
              <a:buNone/>
            </a:pPr>
            <a:r>
              <a:rPr lang="fr"/>
              <a:t>Depending on model architecture you can get:</a:t>
            </a:r>
            <a:endParaRPr/>
          </a:p>
          <a:p>
            <a:pPr indent="-342900" lvl="0" marL="457200" rtl="0" algn="l">
              <a:spcBef>
                <a:spcPts val="1600"/>
              </a:spcBef>
              <a:spcAft>
                <a:spcPts val="0"/>
              </a:spcAft>
              <a:buSzPts val="1800"/>
              <a:buChar char="●"/>
            </a:pPr>
            <a:r>
              <a:rPr lang="fr"/>
              <a:t>a single number (binary classification)</a:t>
            </a:r>
            <a:endParaRPr/>
          </a:p>
          <a:p>
            <a:pPr indent="-342900" lvl="0" marL="457200" rtl="0" algn="l">
              <a:spcBef>
                <a:spcPts val="0"/>
              </a:spcBef>
              <a:spcAft>
                <a:spcPts val="0"/>
              </a:spcAft>
              <a:buSzPts val="1800"/>
              <a:buChar char="●"/>
            </a:pPr>
            <a:r>
              <a:rPr lang="fr"/>
              <a:t>a series of numbers  (coordinates of objects</a:t>
            </a:r>
            <a:endParaRPr/>
          </a:p>
          <a:p>
            <a:pPr indent="-342900" lvl="0" marL="457200" rtl="0" algn="l">
              <a:spcBef>
                <a:spcPts val="0"/>
              </a:spcBef>
              <a:spcAft>
                <a:spcPts val="0"/>
              </a:spcAft>
              <a:buSzPts val="1800"/>
              <a:buChar char="●"/>
            </a:pPr>
            <a:r>
              <a:rPr lang="fr"/>
              <a:t>a 2D image (a mask with detections)</a:t>
            </a:r>
            <a:endParaRPr/>
          </a:p>
          <a:p>
            <a:pPr indent="-342900" lvl="0" marL="457200" rtl="0" algn="l">
              <a:spcBef>
                <a:spcPts val="0"/>
              </a:spcBef>
              <a:spcAft>
                <a:spcPts val="0"/>
              </a:spcAft>
              <a:buSzPts val="1800"/>
              <a:buChar char="●"/>
            </a:pPr>
            <a:r>
              <a:rPr lang="fr"/>
              <a:t>an RGB image (e.g. generation)</a:t>
            </a:r>
            <a:endParaRPr/>
          </a:p>
        </p:txBody>
      </p:sp>
      <p:cxnSp>
        <p:nvCxnSpPr>
          <p:cNvPr id="1228" name="Google Shape;1228;p91"/>
          <p:cNvCxnSpPr/>
          <p:nvPr/>
        </p:nvCxnSpPr>
        <p:spPr>
          <a:xfrm rot="5400000">
            <a:off x="6140391" y="2898200"/>
            <a:ext cx="1254300" cy="0"/>
          </a:xfrm>
          <a:prstGeom prst="straightConnector1">
            <a:avLst/>
          </a:prstGeom>
          <a:noFill/>
          <a:ln cap="flat" cmpd="sng" w="28575">
            <a:solidFill>
              <a:srgbClr val="E6002E"/>
            </a:solidFill>
            <a:prstDash val="solid"/>
            <a:round/>
            <a:headEnd len="med" w="med" type="none"/>
            <a:tailEnd len="med" w="med" type="triangle"/>
          </a:ln>
        </p:spPr>
      </p:cxnSp>
      <p:sp>
        <p:nvSpPr>
          <p:cNvPr id="1229" name="Google Shape;1229;p91"/>
          <p:cNvSpPr/>
          <p:nvPr/>
        </p:nvSpPr>
        <p:spPr>
          <a:xfrm>
            <a:off x="6274600" y="1974075"/>
            <a:ext cx="1199100" cy="1103100"/>
          </a:xfrm>
          <a:prstGeom prst="cube">
            <a:avLst>
              <a:gd fmla="val 25000" name="adj"/>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0" name="Google Shape;1230;p91"/>
          <p:cNvCxnSpPr/>
          <p:nvPr/>
        </p:nvCxnSpPr>
        <p:spPr>
          <a:xfrm flipH="1" rot="5400000">
            <a:off x="6476841" y="1910375"/>
            <a:ext cx="581400" cy="9000"/>
          </a:xfrm>
          <a:prstGeom prst="straightConnector1">
            <a:avLst/>
          </a:prstGeom>
          <a:noFill/>
          <a:ln cap="flat" cmpd="sng" w="28575">
            <a:solidFill>
              <a:srgbClr val="E6002E"/>
            </a:solidFill>
            <a:prstDash val="solid"/>
            <a:round/>
            <a:headEnd len="med" w="med" type="none"/>
            <a:tailEnd len="med" w="med" type="none"/>
          </a:ln>
        </p:spPr>
      </p:cxnSp>
      <p:sp>
        <p:nvSpPr>
          <p:cNvPr id="1231" name="Google Shape;1231;p91"/>
          <p:cNvSpPr txBox="1"/>
          <p:nvPr/>
        </p:nvSpPr>
        <p:spPr>
          <a:xfrm>
            <a:off x="6392500" y="2350025"/>
            <a:ext cx="895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rgbClr val="FFFFFF"/>
                </a:solidFill>
                <a:latin typeface="Raleway"/>
                <a:ea typeface="Raleway"/>
                <a:cs typeface="Raleway"/>
                <a:sym typeface="Raleway"/>
              </a:rPr>
              <a:t>Deep Learning model</a:t>
            </a:r>
            <a:endParaRPr sz="1100">
              <a:solidFill>
                <a:srgbClr val="FFFFFF"/>
              </a:solidFill>
              <a:latin typeface="Raleway"/>
              <a:ea typeface="Raleway"/>
              <a:cs typeface="Raleway"/>
              <a:sym typeface="Raleway"/>
            </a:endParaRPr>
          </a:p>
        </p:txBody>
      </p:sp>
      <p:sp>
        <p:nvSpPr>
          <p:cNvPr id="1232" name="Google Shape;1232;p91"/>
          <p:cNvSpPr txBox="1"/>
          <p:nvPr/>
        </p:nvSpPr>
        <p:spPr>
          <a:xfrm>
            <a:off x="7516600" y="2052625"/>
            <a:ext cx="17403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2"/>
                </a:solidFill>
                <a:latin typeface="Raleway"/>
                <a:ea typeface="Raleway"/>
                <a:cs typeface="Raleway"/>
                <a:sym typeface="Raleway"/>
              </a:rPr>
              <a:t>keep the cat, turn the background into a beautiful island with a sandy beach</a:t>
            </a:r>
            <a:endParaRPr sz="1200">
              <a:solidFill>
                <a:schemeClr val="dk2"/>
              </a:solidFill>
              <a:latin typeface="Raleway"/>
              <a:ea typeface="Raleway"/>
              <a:cs typeface="Raleway"/>
              <a:sym typeface="Raleway"/>
            </a:endParaRPr>
          </a:p>
        </p:txBody>
      </p:sp>
      <p:pic>
        <p:nvPicPr>
          <p:cNvPr id="1233" name="Google Shape;1233;p91"/>
          <p:cNvPicPr preferRelativeResize="0"/>
          <p:nvPr/>
        </p:nvPicPr>
        <p:blipFill>
          <a:blip r:embed="rId3">
            <a:alphaModFix/>
          </a:blip>
          <a:stretch>
            <a:fillRect/>
          </a:stretch>
        </p:blipFill>
        <p:spPr>
          <a:xfrm>
            <a:off x="6099325" y="497925"/>
            <a:ext cx="1410676" cy="1058010"/>
          </a:xfrm>
          <a:prstGeom prst="rect">
            <a:avLst/>
          </a:prstGeom>
          <a:noFill/>
          <a:ln>
            <a:noFill/>
          </a:ln>
        </p:spPr>
      </p:pic>
      <p:sp>
        <p:nvSpPr>
          <p:cNvPr id="1234" name="Google Shape;1234;p91"/>
          <p:cNvSpPr/>
          <p:nvPr/>
        </p:nvSpPr>
        <p:spPr>
          <a:xfrm>
            <a:off x="7662275" y="4154825"/>
            <a:ext cx="1036800" cy="261300"/>
          </a:xfrm>
          <a:prstGeom prst="parallelogram">
            <a:avLst>
              <a:gd fmla="val 132252"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35" name="Google Shape;1235;p91"/>
          <p:cNvSpPr/>
          <p:nvPr/>
        </p:nvSpPr>
        <p:spPr>
          <a:xfrm>
            <a:off x="7662275" y="4002425"/>
            <a:ext cx="1036800" cy="261300"/>
          </a:xfrm>
          <a:prstGeom prst="parallelogram">
            <a:avLst>
              <a:gd fmla="val 132252"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sp>
        <p:nvSpPr>
          <p:cNvPr id="1236" name="Google Shape;1236;p91"/>
          <p:cNvSpPr/>
          <p:nvPr/>
        </p:nvSpPr>
        <p:spPr>
          <a:xfrm>
            <a:off x="7662275" y="3850025"/>
            <a:ext cx="1036800" cy="261300"/>
          </a:xfrm>
          <a:prstGeom prst="parallelogram">
            <a:avLst>
              <a:gd fmla="val 132252"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aleway"/>
              <a:ea typeface="Raleway"/>
              <a:cs typeface="Raleway"/>
              <a:sym typeface="Raleway"/>
            </a:endParaRPr>
          </a:p>
        </p:txBody>
      </p:sp>
      <p:pic>
        <p:nvPicPr>
          <p:cNvPr id="1237" name="Google Shape;1237;p91"/>
          <p:cNvPicPr preferRelativeResize="0"/>
          <p:nvPr/>
        </p:nvPicPr>
        <p:blipFill>
          <a:blip r:embed="rId4">
            <a:alphaModFix/>
          </a:blip>
          <a:stretch>
            <a:fillRect/>
          </a:stretch>
        </p:blipFill>
        <p:spPr>
          <a:xfrm>
            <a:off x="6063025" y="3580132"/>
            <a:ext cx="1410675" cy="10686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9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Modern networks</a:t>
            </a:r>
            <a:endParaRPr/>
          </a:p>
        </p:txBody>
      </p:sp>
      <p:sp>
        <p:nvSpPr>
          <p:cNvPr id="1243" name="Google Shape;1243;p92"/>
          <p:cNvSpPr txBox="1"/>
          <p:nvPr>
            <p:ph idx="1" type="body"/>
          </p:nvPr>
        </p:nvSpPr>
        <p:spPr>
          <a:xfrm>
            <a:off x="311700" y="923875"/>
            <a:ext cx="2415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Modern networks are </a:t>
            </a:r>
            <a:r>
              <a:rPr lang="fr"/>
              <a:t>highly complex assemblies of the type of building blocks described earlier.</a:t>
            </a:r>
            <a:endParaRPr/>
          </a:p>
          <a:p>
            <a:pPr indent="0" lvl="0" marL="0" rtl="0" algn="l">
              <a:spcBef>
                <a:spcPts val="1600"/>
              </a:spcBef>
              <a:spcAft>
                <a:spcPts val="1600"/>
              </a:spcAft>
              <a:buNone/>
            </a:pPr>
            <a:r>
              <a:rPr lang="fr"/>
              <a:t>We won’t go through architectures, except for diffusion models</a:t>
            </a:r>
            <a:endParaRPr/>
          </a:p>
        </p:txBody>
      </p:sp>
      <p:pic>
        <p:nvPicPr>
          <p:cNvPr id="1244" name="Google Shape;1244;p92"/>
          <p:cNvPicPr preferRelativeResize="0"/>
          <p:nvPr/>
        </p:nvPicPr>
        <p:blipFill>
          <a:blip r:embed="rId3">
            <a:alphaModFix/>
          </a:blip>
          <a:stretch>
            <a:fillRect/>
          </a:stretch>
        </p:blipFill>
        <p:spPr>
          <a:xfrm>
            <a:off x="3603651" y="41850"/>
            <a:ext cx="4997021" cy="5101650"/>
          </a:xfrm>
          <a:prstGeom prst="rect">
            <a:avLst/>
          </a:prstGeom>
          <a:noFill/>
          <a:ln>
            <a:noFill/>
          </a:ln>
        </p:spPr>
      </p:pic>
      <p:sp>
        <p:nvSpPr>
          <p:cNvPr id="1245" name="Google Shape;1245;p92"/>
          <p:cNvSpPr txBox="1"/>
          <p:nvPr/>
        </p:nvSpPr>
        <p:spPr>
          <a:xfrm>
            <a:off x="70805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u="sng">
                <a:solidFill>
                  <a:schemeClr val="hlink"/>
                </a:solidFill>
                <a:hlinkClick r:id="rId4"/>
              </a:rPr>
              <a:t>https://arxiv.org/html/2304.00501v6</a:t>
            </a:r>
            <a:r>
              <a:rPr lang="f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93"/>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400"/>
              </a:spcBef>
              <a:spcAft>
                <a:spcPts val="0"/>
              </a:spcAft>
              <a:buNone/>
            </a:pPr>
            <a:r>
              <a:rPr lang="fr" u="sng">
                <a:solidFill>
                  <a:schemeClr val="hlink"/>
                </a:solidFill>
                <a:hlinkClick r:id="rId3"/>
              </a:rPr>
              <a:t>https://github.com/guiwitz/CAS_AICP_M4/blob/main/04-Convolutions.ipynb</a:t>
            </a:r>
            <a:r>
              <a:rPr lang="fr"/>
              <a:t> </a:t>
            </a:r>
            <a:endParaRPr/>
          </a:p>
        </p:txBody>
      </p:sp>
      <p:sp>
        <p:nvSpPr>
          <p:cNvPr id="1251" name="Google Shape;1251;p93"/>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How does it look like in code?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U-nets, auto-encoders and latent space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5"/>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Encoding-decoding</a:t>
            </a:r>
            <a:endParaRPr/>
          </a:p>
        </p:txBody>
      </p:sp>
      <p:pic>
        <p:nvPicPr>
          <p:cNvPr id="1262" name="Google Shape;1262;p95"/>
          <p:cNvPicPr preferRelativeResize="0"/>
          <p:nvPr/>
        </p:nvPicPr>
        <p:blipFill rotWithShape="1">
          <a:blip r:embed="rId3">
            <a:alphaModFix/>
          </a:blip>
          <a:srcRect b="0" l="0" r="0" t="0"/>
          <a:stretch/>
        </p:blipFill>
        <p:spPr>
          <a:xfrm>
            <a:off x="206752" y="1927878"/>
            <a:ext cx="8730497" cy="2324835"/>
          </a:xfrm>
          <a:prstGeom prst="rect">
            <a:avLst/>
          </a:prstGeom>
          <a:noFill/>
          <a:ln>
            <a:noFill/>
          </a:ln>
        </p:spPr>
      </p:pic>
      <p:sp>
        <p:nvSpPr>
          <p:cNvPr id="1263" name="Google Shape;1263;p95"/>
          <p:cNvSpPr txBox="1"/>
          <p:nvPr/>
        </p:nvSpPr>
        <p:spPr>
          <a:xfrm>
            <a:off x="6229350" y="4628372"/>
            <a:ext cx="4572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u="sng">
                <a:solidFill>
                  <a:schemeClr val="dk1"/>
                </a:solidFill>
                <a:latin typeface="Calibri"/>
                <a:ea typeface="Calibri"/>
                <a:cs typeface="Calibri"/>
                <a:sym typeface="Calibri"/>
                <a:hlinkClick r:id="rId4">
                  <a:extLst>
                    <a:ext uri="{A12FA001-AC4F-418D-AE19-62706E023703}">
                      <ahyp:hlinkClr val="tx"/>
                    </a:ext>
                  </a:extLst>
                </a:hlinkClick>
              </a:rPr>
              <a:t>https://arxiv.org/pdf/1505.04366.pdf</a:t>
            </a:r>
            <a:r>
              <a:rPr lang="fr" sz="1400">
                <a:solidFill>
                  <a:schemeClr val="dk1"/>
                </a:solidFill>
                <a:latin typeface="Calibri"/>
                <a:ea typeface="Calibri"/>
                <a:cs typeface="Calibri"/>
                <a:sym typeface="Calibri"/>
              </a:rPr>
              <a:t> </a:t>
            </a:r>
            <a:endParaRPr sz="1100"/>
          </a:p>
        </p:txBody>
      </p:sp>
      <p:sp>
        <p:nvSpPr>
          <p:cNvPr id="1264" name="Google Shape;1264;p95"/>
          <p:cNvSpPr/>
          <p:nvPr/>
        </p:nvSpPr>
        <p:spPr>
          <a:xfrm>
            <a:off x="3799115" y="2819400"/>
            <a:ext cx="1230000" cy="653100"/>
          </a:xfrm>
          <a:prstGeom prst="rect">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65" name="Google Shape;1265;p95"/>
          <p:cNvSpPr txBox="1"/>
          <p:nvPr/>
        </p:nvSpPr>
        <p:spPr>
          <a:xfrm>
            <a:off x="1992085" y="1308993"/>
            <a:ext cx="5377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Here the complete image is simply encoded as a long list of numbers! This is the </a:t>
            </a:r>
            <a:r>
              <a:rPr b="1" lang="fr" sz="1800">
                <a:solidFill>
                  <a:schemeClr val="accent1"/>
                </a:solidFill>
                <a:latin typeface="Raleway"/>
                <a:ea typeface="Raleway"/>
                <a:cs typeface="Raleway"/>
                <a:sym typeface="Raleway"/>
              </a:rPr>
              <a:t>latent space</a:t>
            </a:r>
            <a:endParaRPr sz="1100">
              <a:solidFill>
                <a:schemeClr val="accent1"/>
              </a:solidFill>
            </a:endParaRPr>
          </a:p>
        </p:txBody>
      </p:sp>
      <p:cxnSp>
        <p:nvCxnSpPr>
          <p:cNvPr id="1266" name="Google Shape;1266;p95"/>
          <p:cNvCxnSpPr>
            <a:stCxn id="1265" idx="2"/>
          </p:cNvCxnSpPr>
          <p:nvPr/>
        </p:nvCxnSpPr>
        <p:spPr>
          <a:xfrm flipH="1">
            <a:off x="4571936" y="1932393"/>
            <a:ext cx="108900" cy="8871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96"/>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Instead of attempting to give a segmentation, we can also teach the network to simply reconstruct the image</a:t>
            </a:r>
            <a:endParaRPr/>
          </a:p>
          <a:p>
            <a:pPr indent="-177800" lvl="0" marL="177800" rtl="0" algn="l">
              <a:lnSpc>
                <a:spcPct val="120000"/>
              </a:lnSpc>
              <a:spcBef>
                <a:spcPts val="800"/>
              </a:spcBef>
              <a:spcAft>
                <a:spcPts val="1600"/>
              </a:spcAft>
              <a:buClr>
                <a:schemeClr val="dk1"/>
              </a:buClr>
              <a:buSzPts val="1800"/>
              <a:buChar char="●"/>
            </a:pPr>
            <a:r>
              <a:rPr lang="fr"/>
              <a:t>No labels! The input and target are the same image</a:t>
            </a:r>
            <a:endParaRPr/>
          </a:p>
        </p:txBody>
      </p:sp>
      <p:sp>
        <p:nvSpPr>
          <p:cNvPr id="1272" name="Google Shape;1272;p96"/>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Auto-encoder: self-supervised learning</a:t>
            </a:r>
            <a:endParaRPr/>
          </a:p>
        </p:txBody>
      </p:sp>
      <p:pic>
        <p:nvPicPr>
          <p:cNvPr descr="Timeline&#10;&#10;Description automatically generated with medium confidence" id="1273" name="Google Shape;1273;p96"/>
          <p:cNvPicPr preferRelativeResize="0"/>
          <p:nvPr/>
        </p:nvPicPr>
        <p:blipFill rotWithShape="1">
          <a:blip r:embed="rId3">
            <a:alphaModFix/>
          </a:blip>
          <a:srcRect b="0" l="0" r="0" t="0"/>
          <a:stretch/>
        </p:blipFill>
        <p:spPr>
          <a:xfrm>
            <a:off x="296317" y="2862000"/>
            <a:ext cx="8551367" cy="214448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97"/>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Instead of attempting to give a segmentation, we can also teach the network to simply reconstruct the image</a:t>
            </a:r>
            <a:endParaRPr/>
          </a:p>
          <a:p>
            <a:pPr indent="-177800" lvl="0" marL="177800" rtl="0" algn="l">
              <a:lnSpc>
                <a:spcPct val="120000"/>
              </a:lnSpc>
              <a:spcBef>
                <a:spcPts val="800"/>
              </a:spcBef>
              <a:spcAft>
                <a:spcPts val="0"/>
              </a:spcAft>
              <a:buClr>
                <a:schemeClr val="dk1"/>
              </a:buClr>
              <a:buSzPts val="1800"/>
              <a:buChar char="●"/>
            </a:pPr>
            <a:r>
              <a:rPr lang="fr"/>
              <a:t>No labels! The input and target are the same image</a:t>
            </a:r>
            <a:endParaRPr/>
          </a:p>
          <a:p>
            <a:pPr indent="-177800" lvl="0" marL="177800" rtl="0" algn="l">
              <a:lnSpc>
                <a:spcPct val="120000"/>
              </a:lnSpc>
              <a:spcBef>
                <a:spcPts val="800"/>
              </a:spcBef>
              <a:spcAft>
                <a:spcPts val="1600"/>
              </a:spcAft>
              <a:buClr>
                <a:schemeClr val="dk1"/>
              </a:buClr>
              <a:buSzPts val="1800"/>
              <a:buChar char="●"/>
            </a:pPr>
            <a:r>
              <a:rPr lang="fr"/>
              <a:t>In this example the latent space has a size of 4: we summarize 28x28 pixels with </a:t>
            </a:r>
            <a:r>
              <a:rPr lang="fr">
                <a:solidFill>
                  <a:schemeClr val="accent1"/>
                </a:solidFill>
              </a:rPr>
              <a:t>just 4 values!</a:t>
            </a:r>
            <a:endParaRPr>
              <a:solidFill>
                <a:schemeClr val="accent1"/>
              </a:solidFill>
            </a:endParaRPr>
          </a:p>
        </p:txBody>
      </p:sp>
      <p:sp>
        <p:nvSpPr>
          <p:cNvPr id="1279" name="Google Shape;1279;p97"/>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Auto-encoder: self-supervised learning</a:t>
            </a:r>
            <a:endParaRPr/>
          </a:p>
        </p:txBody>
      </p:sp>
      <p:pic>
        <p:nvPicPr>
          <p:cNvPr descr="Timeline&#10;&#10;Description automatically generated with medium confidence" id="1280" name="Google Shape;1280;p97"/>
          <p:cNvPicPr preferRelativeResize="0"/>
          <p:nvPr/>
        </p:nvPicPr>
        <p:blipFill rotWithShape="1">
          <a:blip r:embed="rId3">
            <a:alphaModFix/>
          </a:blip>
          <a:srcRect b="0" l="0" r="0" t="0"/>
          <a:stretch/>
        </p:blipFill>
        <p:spPr>
          <a:xfrm>
            <a:off x="296317" y="2862000"/>
            <a:ext cx="8551367" cy="2144487"/>
          </a:xfrm>
          <a:prstGeom prst="rect">
            <a:avLst/>
          </a:prstGeom>
          <a:noFill/>
          <a:ln>
            <a:noFill/>
          </a:ln>
        </p:spPr>
      </p:pic>
      <p:sp>
        <p:nvSpPr>
          <p:cNvPr id="1281" name="Google Shape;1281;p97"/>
          <p:cNvSpPr txBox="1"/>
          <p:nvPr/>
        </p:nvSpPr>
        <p:spPr>
          <a:xfrm>
            <a:off x="2155850" y="2727701"/>
            <a:ext cx="45720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fr" sz="1400">
                <a:solidFill>
                  <a:schemeClr val="accent1"/>
                </a:solidFill>
                <a:latin typeface="Raleway"/>
                <a:ea typeface="Raleway"/>
                <a:cs typeface="Raleway"/>
                <a:sym typeface="Raleway"/>
              </a:rPr>
              <a:t>[0.5, 0.8, 0.1, 0.9]</a:t>
            </a:r>
            <a:endParaRPr sz="1100">
              <a:solidFill>
                <a:schemeClr val="accent1"/>
              </a:solidFill>
            </a:endParaRPr>
          </a:p>
        </p:txBody>
      </p:sp>
      <p:cxnSp>
        <p:nvCxnSpPr>
          <p:cNvPr id="1282" name="Google Shape;1282;p97"/>
          <p:cNvCxnSpPr/>
          <p:nvPr/>
        </p:nvCxnSpPr>
        <p:spPr>
          <a:xfrm flipH="1">
            <a:off x="4212729" y="2973308"/>
            <a:ext cx="108900" cy="6708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4"/>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1600"/>
              </a:spcAft>
              <a:buNone/>
            </a:pPr>
            <a:r>
              <a:rPr lang="fr"/>
              <a:t>Can we predict acidity using density?</a:t>
            </a:r>
            <a:endParaRPr/>
          </a:p>
        </p:txBody>
      </p:sp>
      <p:sp>
        <p:nvSpPr>
          <p:cNvPr id="195" name="Google Shape;195;p44"/>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The simplest ”AI”: linear regression</a:t>
            </a:r>
            <a:endParaRPr/>
          </a:p>
        </p:txBody>
      </p:sp>
      <p:pic>
        <p:nvPicPr>
          <p:cNvPr id="196" name="Google Shape;196;p44"/>
          <p:cNvPicPr preferRelativeResize="0"/>
          <p:nvPr/>
        </p:nvPicPr>
        <p:blipFill rotWithShape="1">
          <a:blip r:embed="rId3">
            <a:alphaModFix/>
          </a:blip>
          <a:srcRect b="0" l="0" r="0" t="9966"/>
          <a:stretch/>
        </p:blipFill>
        <p:spPr>
          <a:xfrm>
            <a:off x="4019645" y="1573411"/>
            <a:ext cx="5111690" cy="3451685"/>
          </a:xfrm>
          <a:prstGeom prst="rect">
            <a:avLst/>
          </a:prstGeom>
          <a:noFill/>
          <a:ln>
            <a:noFill/>
          </a:ln>
        </p:spPr>
      </p:pic>
      <p:sp>
        <p:nvSpPr>
          <p:cNvPr id="197" name="Google Shape;197;p44"/>
          <p:cNvSpPr txBox="1"/>
          <p:nvPr/>
        </p:nvSpPr>
        <p:spPr>
          <a:xfrm>
            <a:off x="529209" y="1802924"/>
            <a:ext cx="32811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accent1"/>
                </a:solidFill>
                <a:latin typeface="Raleway"/>
                <a:ea typeface="Raleway"/>
                <a:cs typeface="Raleway"/>
                <a:sym typeface="Raleway"/>
              </a:rPr>
              <a:t>Model: a simple line</a:t>
            </a:r>
            <a:endParaRPr sz="1100">
              <a:solidFill>
                <a:schemeClr val="accent1"/>
              </a:solidFill>
            </a:endParaRPr>
          </a:p>
        </p:txBody>
      </p:sp>
      <p:sp>
        <p:nvSpPr>
          <p:cNvPr id="198" name="Google Shape;198;p44"/>
          <p:cNvSpPr txBox="1"/>
          <p:nvPr/>
        </p:nvSpPr>
        <p:spPr>
          <a:xfrm>
            <a:off x="264735" y="2534202"/>
            <a:ext cx="37548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accent1"/>
                </a:solidFill>
                <a:latin typeface="Raleway"/>
                <a:ea typeface="Raleway"/>
                <a:cs typeface="Raleway"/>
                <a:sym typeface="Raleway"/>
              </a:rPr>
              <a:t>y = a*x + b</a:t>
            </a:r>
            <a:endParaRPr sz="1100">
              <a:solidFill>
                <a:schemeClr val="accent1"/>
              </a:solidFill>
            </a:endParaRPr>
          </a:p>
          <a:p>
            <a:pPr indent="0" lvl="0" marL="0" marR="0" rtl="0" algn="l">
              <a:spcBef>
                <a:spcPts val="0"/>
              </a:spcBef>
              <a:spcAft>
                <a:spcPts val="0"/>
              </a:spcAft>
              <a:buNone/>
            </a:pPr>
            <a:r>
              <a:t/>
            </a:r>
            <a:endParaRPr sz="1800">
              <a:solidFill>
                <a:schemeClr val="accent1"/>
              </a:solidFill>
              <a:latin typeface="Raleway"/>
              <a:ea typeface="Raleway"/>
              <a:cs typeface="Raleway"/>
              <a:sym typeface="Raleway"/>
            </a:endParaRPr>
          </a:p>
          <a:p>
            <a:pPr indent="0" lvl="0" marL="0" marR="0" rtl="0" algn="l">
              <a:spcBef>
                <a:spcPts val="0"/>
              </a:spcBef>
              <a:spcAft>
                <a:spcPts val="0"/>
              </a:spcAft>
              <a:buNone/>
            </a:pPr>
            <a:r>
              <a:rPr lang="fr" sz="1800">
                <a:solidFill>
                  <a:schemeClr val="accent1"/>
                </a:solidFill>
                <a:latin typeface="Raleway"/>
                <a:ea typeface="Raleway"/>
                <a:cs typeface="Raleway"/>
                <a:sym typeface="Raleway"/>
              </a:rPr>
              <a:t>“Fixed acidity” = w</a:t>
            </a:r>
            <a:r>
              <a:rPr baseline="-25000" lang="fr" sz="1800">
                <a:solidFill>
                  <a:schemeClr val="accent1"/>
                </a:solidFill>
                <a:latin typeface="Raleway"/>
                <a:ea typeface="Raleway"/>
                <a:cs typeface="Raleway"/>
                <a:sym typeface="Raleway"/>
              </a:rPr>
              <a:t>1</a:t>
            </a:r>
            <a:r>
              <a:rPr lang="fr" sz="1800">
                <a:solidFill>
                  <a:schemeClr val="accent1"/>
                </a:solidFill>
                <a:latin typeface="Raleway"/>
                <a:ea typeface="Raleway"/>
                <a:cs typeface="Raleway"/>
                <a:sym typeface="Raleway"/>
              </a:rPr>
              <a:t> * “density” + w</a:t>
            </a:r>
            <a:r>
              <a:rPr baseline="-25000" lang="fr" sz="1800">
                <a:solidFill>
                  <a:schemeClr val="accent1"/>
                </a:solidFill>
                <a:latin typeface="Raleway"/>
                <a:ea typeface="Raleway"/>
                <a:cs typeface="Raleway"/>
                <a:sym typeface="Raleway"/>
              </a:rPr>
              <a:t>0</a:t>
            </a:r>
            <a:endParaRPr sz="1100">
              <a:solidFill>
                <a:schemeClr val="accent1"/>
              </a:solidFill>
            </a:endParaRPr>
          </a:p>
        </p:txBody>
      </p:sp>
      <p:grpSp>
        <p:nvGrpSpPr>
          <p:cNvPr id="199" name="Google Shape;199;p44"/>
          <p:cNvGrpSpPr/>
          <p:nvPr/>
        </p:nvGrpSpPr>
        <p:grpSpPr>
          <a:xfrm>
            <a:off x="430280" y="3431070"/>
            <a:ext cx="857925" cy="804150"/>
            <a:chOff x="573706" y="4574760"/>
            <a:chExt cx="1143900" cy="1072200"/>
          </a:xfrm>
        </p:grpSpPr>
        <p:sp>
          <p:nvSpPr>
            <p:cNvPr id="200" name="Google Shape;200;p44"/>
            <p:cNvSpPr txBox="1"/>
            <p:nvPr/>
          </p:nvSpPr>
          <p:spPr>
            <a:xfrm>
              <a:off x="573706" y="5185260"/>
              <a:ext cx="11439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Target</a:t>
              </a:r>
              <a:endParaRPr baseline="-25000" sz="1800">
                <a:solidFill>
                  <a:schemeClr val="dk1"/>
                </a:solidFill>
                <a:latin typeface="Raleway"/>
                <a:ea typeface="Raleway"/>
                <a:cs typeface="Raleway"/>
                <a:sym typeface="Raleway"/>
              </a:endParaRPr>
            </a:p>
          </p:txBody>
        </p:sp>
        <p:cxnSp>
          <p:nvCxnSpPr>
            <p:cNvPr id="201" name="Google Shape;201;p44"/>
            <p:cNvCxnSpPr>
              <a:stCxn id="200" idx="0"/>
            </p:cNvCxnSpPr>
            <p:nvPr/>
          </p:nvCxnSpPr>
          <p:spPr>
            <a:xfrm flipH="1" rot="10800000">
              <a:off x="1145656" y="4574760"/>
              <a:ext cx="150300" cy="610500"/>
            </a:xfrm>
            <a:prstGeom prst="straightConnector1">
              <a:avLst/>
            </a:prstGeom>
            <a:noFill/>
            <a:ln cap="flat" cmpd="sng" w="19050">
              <a:solidFill>
                <a:schemeClr val="dk2"/>
              </a:solidFill>
              <a:prstDash val="solid"/>
              <a:round/>
              <a:headEnd len="med" w="med" type="none"/>
              <a:tailEnd len="med" w="med" type="triangle"/>
            </a:ln>
          </p:spPr>
        </p:cxnSp>
      </p:grpSp>
      <p:grpSp>
        <p:nvGrpSpPr>
          <p:cNvPr id="202" name="Google Shape;202;p44"/>
          <p:cNvGrpSpPr/>
          <p:nvPr/>
        </p:nvGrpSpPr>
        <p:grpSpPr>
          <a:xfrm>
            <a:off x="1175078" y="3426169"/>
            <a:ext cx="2736454" cy="1461115"/>
            <a:chOff x="1566770" y="4568225"/>
            <a:chExt cx="3648605" cy="1948154"/>
          </a:xfrm>
        </p:grpSpPr>
        <p:sp>
          <p:nvSpPr>
            <p:cNvPr id="203" name="Google Shape;203;p44"/>
            <p:cNvSpPr txBox="1"/>
            <p:nvPr/>
          </p:nvSpPr>
          <p:spPr>
            <a:xfrm>
              <a:off x="1566770" y="6054679"/>
              <a:ext cx="34623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Parameters / weights</a:t>
              </a:r>
              <a:endParaRPr baseline="-25000" sz="1800">
                <a:solidFill>
                  <a:schemeClr val="dk1"/>
                </a:solidFill>
                <a:latin typeface="Raleway"/>
                <a:ea typeface="Raleway"/>
                <a:cs typeface="Raleway"/>
                <a:sym typeface="Raleway"/>
              </a:endParaRPr>
            </a:p>
          </p:txBody>
        </p:sp>
        <p:sp>
          <p:nvSpPr>
            <p:cNvPr id="204" name="Google Shape;204;p44"/>
            <p:cNvSpPr/>
            <p:nvPr/>
          </p:nvSpPr>
          <p:spPr>
            <a:xfrm>
              <a:off x="3913675" y="4568225"/>
              <a:ext cx="1301700" cy="1444925"/>
            </a:xfrm>
            <a:custGeom>
              <a:rect b="b" l="l" r="r" t="t"/>
              <a:pathLst>
                <a:path extrusionOk="0" h="57797" w="52068">
                  <a:moveTo>
                    <a:pt x="0" y="57797"/>
                  </a:moveTo>
                  <a:cubicBezTo>
                    <a:pt x="8337" y="53737"/>
                    <a:pt x="43024" y="43067"/>
                    <a:pt x="50022" y="33434"/>
                  </a:cubicBezTo>
                  <a:cubicBezTo>
                    <a:pt x="57020" y="23801"/>
                    <a:pt x="43327" y="5572"/>
                    <a:pt x="41988" y="0"/>
                  </a:cubicBezTo>
                </a:path>
              </a:pathLst>
            </a:custGeom>
            <a:noFill/>
            <a:ln cap="flat" cmpd="sng" w="19050">
              <a:solidFill>
                <a:schemeClr val="dk2"/>
              </a:solidFill>
              <a:prstDash val="solid"/>
              <a:round/>
              <a:headEnd len="med" w="med" type="none"/>
              <a:tailEnd len="med" w="med" type="triangle"/>
            </a:ln>
          </p:spPr>
        </p:sp>
        <p:cxnSp>
          <p:nvCxnSpPr>
            <p:cNvPr id="205" name="Google Shape;205;p44"/>
            <p:cNvCxnSpPr>
              <a:stCxn id="203" idx="0"/>
              <a:endCxn id="198" idx="2"/>
            </p:cNvCxnSpPr>
            <p:nvPr/>
          </p:nvCxnSpPr>
          <p:spPr>
            <a:xfrm rot="10800000">
              <a:off x="2856320" y="4579279"/>
              <a:ext cx="441600" cy="1475400"/>
            </a:xfrm>
            <a:prstGeom prst="straightConnector1">
              <a:avLst/>
            </a:prstGeom>
            <a:noFill/>
            <a:ln cap="flat" cmpd="sng" w="19050">
              <a:solidFill>
                <a:schemeClr val="dk2"/>
              </a:solidFill>
              <a:prstDash val="solid"/>
              <a:round/>
              <a:headEnd len="med" w="med" type="none"/>
              <a:tailEnd len="med" w="med" type="triangle"/>
            </a:ln>
          </p:spPr>
        </p:cxnSp>
      </p:grpSp>
      <p:grpSp>
        <p:nvGrpSpPr>
          <p:cNvPr id="206" name="Google Shape;206;p44"/>
          <p:cNvGrpSpPr/>
          <p:nvPr/>
        </p:nvGrpSpPr>
        <p:grpSpPr>
          <a:xfrm>
            <a:off x="2404962" y="3455227"/>
            <a:ext cx="1116675" cy="774675"/>
            <a:chOff x="3206616" y="4606969"/>
            <a:chExt cx="1488900" cy="1032900"/>
          </a:xfrm>
        </p:grpSpPr>
        <p:sp>
          <p:nvSpPr>
            <p:cNvPr id="207" name="Google Shape;207;p44"/>
            <p:cNvSpPr txBox="1"/>
            <p:nvPr/>
          </p:nvSpPr>
          <p:spPr>
            <a:xfrm>
              <a:off x="3206616" y="5178169"/>
              <a:ext cx="1488900" cy="4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Feature</a:t>
              </a:r>
              <a:endParaRPr sz="1100"/>
            </a:p>
          </p:txBody>
        </p:sp>
        <p:cxnSp>
          <p:nvCxnSpPr>
            <p:cNvPr id="208" name="Google Shape;208;p44"/>
            <p:cNvCxnSpPr>
              <a:stCxn id="207" idx="0"/>
            </p:cNvCxnSpPr>
            <p:nvPr/>
          </p:nvCxnSpPr>
          <p:spPr>
            <a:xfrm rot="10800000">
              <a:off x="3907266" y="4606969"/>
              <a:ext cx="43800" cy="571200"/>
            </a:xfrm>
            <a:prstGeom prst="straightConnector1">
              <a:avLst/>
            </a:prstGeom>
            <a:noFill/>
            <a:ln cap="flat" cmpd="sng" w="19050">
              <a:solidFill>
                <a:schemeClr val="dk2"/>
              </a:solidFill>
              <a:prstDash val="solid"/>
              <a:round/>
              <a:headEnd len="med" w="med" type="none"/>
              <a:tailEnd len="med" w="med" type="triangle"/>
            </a:ln>
          </p:spPr>
        </p:cxnSp>
      </p:grpSp>
      <p:sp>
        <p:nvSpPr>
          <p:cNvPr id="209" name="Google Shape;209;p44"/>
          <p:cNvSpPr/>
          <p:nvPr/>
        </p:nvSpPr>
        <p:spPr>
          <a:xfrm>
            <a:off x="2772544" y="1991981"/>
            <a:ext cx="3000314" cy="1235601"/>
          </a:xfrm>
          <a:custGeom>
            <a:rect b="b" l="l" r="r" t="t"/>
            <a:pathLst>
              <a:path extrusionOk="0" h="69028" w="153744">
                <a:moveTo>
                  <a:pt x="0" y="0"/>
                </a:moveTo>
                <a:cubicBezTo>
                  <a:pt x="21515" y="2092"/>
                  <a:pt x="103467" y="1045"/>
                  <a:pt x="129091" y="12550"/>
                </a:cubicBezTo>
                <a:cubicBezTo>
                  <a:pt x="154715" y="24055"/>
                  <a:pt x="149635" y="59615"/>
                  <a:pt x="153744" y="69028"/>
                </a:cubicBezTo>
              </a:path>
            </a:pathLst>
          </a:custGeom>
          <a:noFill/>
          <a:ln cap="flat" cmpd="sng" w="19050">
            <a:solidFill>
              <a:schemeClr val="accent1"/>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98"/>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177800" lvl="0" marL="177800" rtl="0" algn="l">
              <a:lnSpc>
                <a:spcPct val="120000"/>
              </a:lnSpc>
              <a:spcBef>
                <a:spcPts val="0"/>
              </a:spcBef>
              <a:spcAft>
                <a:spcPts val="0"/>
              </a:spcAft>
              <a:buClr>
                <a:schemeClr val="dk1"/>
              </a:buClr>
              <a:buSzPts val="1800"/>
              <a:buChar char="●"/>
            </a:pPr>
            <a:r>
              <a:rPr lang="fr"/>
              <a:t>In principle we can come up with </a:t>
            </a:r>
            <a:r>
              <a:rPr lang="fr">
                <a:solidFill>
                  <a:schemeClr val="accent2"/>
                </a:solidFill>
              </a:rPr>
              <a:t>a set of 4 new numbers </a:t>
            </a:r>
            <a:r>
              <a:rPr lang="fr"/>
              <a:t>and just use the decoding part of the networks to create new images</a:t>
            </a:r>
            <a:endParaRPr/>
          </a:p>
          <a:p>
            <a:pPr indent="-177800" lvl="0" marL="177800" rtl="0" algn="l">
              <a:lnSpc>
                <a:spcPct val="120000"/>
              </a:lnSpc>
              <a:spcBef>
                <a:spcPts val="800"/>
              </a:spcBef>
              <a:spcAft>
                <a:spcPts val="1600"/>
              </a:spcAft>
              <a:buClr>
                <a:schemeClr val="dk1"/>
              </a:buClr>
              <a:buSzPts val="1800"/>
              <a:buChar char="●"/>
            </a:pPr>
            <a:r>
              <a:rPr lang="fr"/>
              <a:t>If our numbers are “close” to some from the training data, we’ll get a variation of the image. Additional care should be taken to make this work, but this is the basis of image generation! </a:t>
            </a:r>
            <a:endParaRPr/>
          </a:p>
        </p:txBody>
      </p:sp>
      <p:sp>
        <p:nvSpPr>
          <p:cNvPr id="1288" name="Google Shape;1288;p98"/>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Auto-encoder: image generation</a:t>
            </a:r>
            <a:endParaRPr/>
          </a:p>
        </p:txBody>
      </p:sp>
      <p:pic>
        <p:nvPicPr>
          <p:cNvPr descr="Timeline&#10;&#10;Description automatically generated with medium confidence" id="1289" name="Google Shape;1289;p98"/>
          <p:cNvPicPr preferRelativeResize="0"/>
          <p:nvPr/>
        </p:nvPicPr>
        <p:blipFill rotWithShape="1">
          <a:blip r:embed="rId3">
            <a:alphaModFix/>
          </a:blip>
          <a:srcRect b="0" l="0" r="0" t="0"/>
          <a:stretch/>
        </p:blipFill>
        <p:spPr>
          <a:xfrm>
            <a:off x="296317" y="2862000"/>
            <a:ext cx="8551367" cy="2144487"/>
          </a:xfrm>
          <a:prstGeom prst="rect">
            <a:avLst/>
          </a:prstGeom>
          <a:noFill/>
          <a:ln>
            <a:noFill/>
          </a:ln>
        </p:spPr>
      </p:pic>
      <p:sp>
        <p:nvSpPr>
          <p:cNvPr id="1290" name="Google Shape;1290;p98"/>
          <p:cNvSpPr txBox="1"/>
          <p:nvPr/>
        </p:nvSpPr>
        <p:spPr>
          <a:xfrm>
            <a:off x="5179807" y="2727701"/>
            <a:ext cx="15480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fr" sz="1400">
                <a:solidFill>
                  <a:schemeClr val="accent1"/>
                </a:solidFill>
                <a:latin typeface="Raleway"/>
                <a:ea typeface="Raleway"/>
                <a:cs typeface="Raleway"/>
                <a:sym typeface="Raleway"/>
              </a:rPr>
              <a:t>[0.5, 0.8, 0.1, 0.9]</a:t>
            </a:r>
            <a:endParaRPr sz="1100">
              <a:solidFill>
                <a:schemeClr val="accent1"/>
              </a:solidFill>
            </a:endParaRPr>
          </a:p>
        </p:txBody>
      </p:sp>
      <p:cxnSp>
        <p:nvCxnSpPr>
          <p:cNvPr id="1291" name="Google Shape;1291;p98"/>
          <p:cNvCxnSpPr/>
          <p:nvPr/>
        </p:nvCxnSpPr>
        <p:spPr>
          <a:xfrm flipH="1">
            <a:off x="4212729" y="2973308"/>
            <a:ext cx="108900" cy="670800"/>
          </a:xfrm>
          <a:prstGeom prst="straightConnector1">
            <a:avLst/>
          </a:prstGeom>
          <a:noFill/>
          <a:ln cap="flat" cmpd="sng" w="38100">
            <a:solidFill>
              <a:schemeClr val="accent2"/>
            </a:solidFill>
            <a:prstDash val="solid"/>
            <a:miter lim="800000"/>
            <a:headEnd len="sm" w="sm" type="none"/>
            <a:tailEnd len="med" w="med" type="triangle"/>
          </a:ln>
        </p:spPr>
      </p:cxnSp>
      <p:sp>
        <p:nvSpPr>
          <p:cNvPr id="1292" name="Google Shape;1292;p98"/>
          <p:cNvSpPr txBox="1"/>
          <p:nvPr/>
        </p:nvSpPr>
        <p:spPr>
          <a:xfrm>
            <a:off x="3259567" y="2727701"/>
            <a:ext cx="19086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fr" sz="1400">
                <a:solidFill>
                  <a:schemeClr val="accent2"/>
                </a:solidFill>
                <a:latin typeface="Raleway"/>
                <a:ea typeface="Raleway"/>
                <a:cs typeface="Raleway"/>
                <a:sym typeface="Raleway"/>
              </a:rPr>
              <a:t>[0.48, 0.81, 0.15, 0.87]</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5"/>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Clr>
                <a:schemeClr val="dk1"/>
              </a:buClr>
              <a:buSzPts val="1100"/>
              <a:buFont typeface="Arial"/>
              <a:buNone/>
            </a:pPr>
            <a:r>
              <a:rPr lang="fr"/>
              <a:t>Can we predict acidity using density?</a:t>
            </a:r>
            <a:endParaRPr/>
          </a:p>
          <a:p>
            <a:pPr indent="0" lvl="0" marL="0" rtl="0" algn="l">
              <a:lnSpc>
                <a:spcPct val="120000"/>
              </a:lnSpc>
              <a:spcBef>
                <a:spcPts val="1600"/>
              </a:spcBef>
              <a:spcAft>
                <a:spcPts val="1600"/>
              </a:spcAft>
              <a:buNone/>
            </a:pPr>
            <a:r>
              <a:t/>
            </a:r>
            <a:endParaRPr/>
          </a:p>
        </p:txBody>
      </p:sp>
      <p:sp>
        <p:nvSpPr>
          <p:cNvPr id="215" name="Google Shape;215;p45"/>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The simplest ”AI”: linear regression</a:t>
            </a:r>
            <a:endParaRPr/>
          </a:p>
        </p:txBody>
      </p:sp>
      <p:sp>
        <p:nvSpPr>
          <p:cNvPr id="216" name="Google Shape;216;p45"/>
          <p:cNvSpPr txBox="1"/>
          <p:nvPr/>
        </p:nvSpPr>
        <p:spPr>
          <a:xfrm>
            <a:off x="529209" y="1802924"/>
            <a:ext cx="32811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accent1"/>
                </a:solidFill>
                <a:latin typeface="Raleway"/>
                <a:ea typeface="Raleway"/>
                <a:cs typeface="Raleway"/>
                <a:sym typeface="Raleway"/>
              </a:rPr>
              <a:t>Model: a simple line</a:t>
            </a:r>
            <a:endParaRPr sz="1100">
              <a:solidFill>
                <a:schemeClr val="accent1"/>
              </a:solidFill>
            </a:endParaRPr>
          </a:p>
        </p:txBody>
      </p:sp>
      <p:sp>
        <p:nvSpPr>
          <p:cNvPr id="217" name="Google Shape;217;p45"/>
          <p:cNvSpPr txBox="1"/>
          <p:nvPr/>
        </p:nvSpPr>
        <p:spPr>
          <a:xfrm>
            <a:off x="264735" y="2534202"/>
            <a:ext cx="37548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accent1"/>
                </a:solidFill>
                <a:latin typeface="Raleway"/>
                <a:ea typeface="Raleway"/>
                <a:cs typeface="Raleway"/>
                <a:sym typeface="Raleway"/>
              </a:rPr>
              <a:t>y = a*x + b</a:t>
            </a:r>
            <a:endParaRPr sz="1100">
              <a:solidFill>
                <a:schemeClr val="accent1"/>
              </a:solidFill>
            </a:endParaRPr>
          </a:p>
          <a:p>
            <a:pPr indent="0" lvl="0" marL="0" marR="0" rtl="0" algn="l">
              <a:spcBef>
                <a:spcPts val="0"/>
              </a:spcBef>
              <a:spcAft>
                <a:spcPts val="0"/>
              </a:spcAft>
              <a:buNone/>
            </a:pPr>
            <a:r>
              <a:t/>
            </a:r>
            <a:endParaRPr sz="1800">
              <a:solidFill>
                <a:schemeClr val="accent1"/>
              </a:solidFill>
              <a:latin typeface="Raleway"/>
              <a:ea typeface="Raleway"/>
              <a:cs typeface="Raleway"/>
              <a:sym typeface="Raleway"/>
            </a:endParaRPr>
          </a:p>
          <a:p>
            <a:pPr indent="0" lvl="0" marL="0" marR="0" rtl="0" algn="l">
              <a:spcBef>
                <a:spcPts val="0"/>
              </a:spcBef>
              <a:spcAft>
                <a:spcPts val="0"/>
              </a:spcAft>
              <a:buNone/>
            </a:pPr>
            <a:r>
              <a:rPr lang="fr" sz="1800">
                <a:solidFill>
                  <a:schemeClr val="accent1"/>
                </a:solidFill>
                <a:latin typeface="Raleway"/>
                <a:ea typeface="Raleway"/>
                <a:cs typeface="Raleway"/>
                <a:sym typeface="Raleway"/>
              </a:rPr>
              <a:t>“Fixed acidity” = w</a:t>
            </a:r>
            <a:r>
              <a:rPr baseline="-25000" lang="fr" sz="1800">
                <a:solidFill>
                  <a:schemeClr val="accent1"/>
                </a:solidFill>
                <a:latin typeface="Raleway"/>
                <a:ea typeface="Raleway"/>
                <a:cs typeface="Raleway"/>
                <a:sym typeface="Raleway"/>
              </a:rPr>
              <a:t>1</a:t>
            </a:r>
            <a:r>
              <a:rPr lang="fr" sz="1800">
                <a:solidFill>
                  <a:schemeClr val="accent1"/>
                </a:solidFill>
                <a:latin typeface="Raleway"/>
                <a:ea typeface="Raleway"/>
                <a:cs typeface="Raleway"/>
                <a:sym typeface="Raleway"/>
              </a:rPr>
              <a:t> * “density” + w</a:t>
            </a:r>
            <a:r>
              <a:rPr baseline="-25000" lang="fr" sz="1800">
                <a:solidFill>
                  <a:schemeClr val="accent1"/>
                </a:solidFill>
                <a:latin typeface="Raleway"/>
                <a:ea typeface="Raleway"/>
                <a:cs typeface="Raleway"/>
                <a:sym typeface="Raleway"/>
              </a:rPr>
              <a:t>0</a:t>
            </a:r>
            <a:endParaRPr sz="1100">
              <a:solidFill>
                <a:schemeClr val="accent1"/>
              </a:solidFill>
            </a:endParaRPr>
          </a:p>
        </p:txBody>
      </p:sp>
      <p:pic>
        <p:nvPicPr>
          <p:cNvPr id="218" name="Google Shape;218;p45"/>
          <p:cNvPicPr preferRelativeResize="0"/>
          <p:nvPr/>
        </p:nvPicPr>
        <p:blipFill rotWithShape="1">
          <a:blip r:embed="rId3">
            <a:alphaModFix/>
          </a:blip>
          <a:srcRect b="0" l="0" r="0" t="11166"/>
          <a:stretch/>
        </p:blipFill>
        <p:spPr>
          <a:xfrm>
            <a:off x="3983984" y="1585645"/>
            <a:ext cx="5180571" cy="3451685"/>
          </a:xfrm>
          <a:prstGeom prst="rect">
            <a:avLst/>
          </a:prstGeom>
          <a:noFill/>
          <a:ln>
            <a:noFill/>
          </a:ln>
        </p:spPr>
      </p:pic>
      <p:cxnSp>
        <p:nvCxnSpPr>
          <p:cNvPr id="219" name="Google Shape;219;p45"/>
          <p:cNvCxnSpPr/>
          <p:nvPr/>
        </p:nvCxnSpPr>
        <p:spPr>
          <a:xfrm flipH="1" rot="10800000">
            <a:off x="4948881" y="2891551"/>
            <a:ext cx="3345600" cy="516300"/>
          </a:xfrm>
          <a:prstGeom prst="straightConnector1">
            <a:avLst/>
          </a:prstGeom>
          <a:noFill/>
          <a:ln cap="flat" cmpd="sng" w="25400">
            <a:solidFill>
              <a:schemeClr val="accent1"/>
            </a:solidFill>
            <a:prstDash val="solid"/>
            <a:miter lim="800000"/>
            <a:headEnd len="sm" w="sm" type="none"/>
            <a:tailEnd len="sm" w="sm" type="none"/>
          </a:ln>
        </p:spPr>
      </p:cxnSp>
      <p:cxnSp>
        <p:nvCxnSpPr>
          <p:cNvPr id="220" name="Google Shape;220;p45"/>
          <p:cNvCxnSpPr/>
          <p:nvPr/>
        </p:nvCxnSpPr>
        <p:spPr>
          <a:xfrm flipH="1" rot="10800000">
            <a:off x="5063181" y="3154135"/>
            <a:ext cx="3345600" cy="516300"/>
          </a:xfrm>
          <a:prstGeom prst="straightConnector1">
            <a:avLst/>
          </a:prstGeom>
          <a:noFill/>
          <a:ln cap="flat" cmpd="sng" w="25400">
            <a:solidFill>
              <a:schemeClr val="accent1"/>
            </a:solidFill>
            <a:prstDash val="solid"/>
            <a:miter lim="800000"/>
            <a:headEnd len="sm" w="sm" type="none"/>
            <a:tailEnd len="sm" w="sm" type="none"/>
          </a:ln>
        </p:spPr>
      </p:cxnSp>
      <p:sp>
        <p:nvSpPr>
          <p:cNvPr id="221" name="Google Shape;221;p45"/>
          <p:cNvSpPr txBox="1"/>
          <p:nvPr/>
        </p:nvSpPr>
        <p:spPr>
          <a:xfrm>
            <a:off x="529209" y="3993293"/>
            <a:ext cx="37548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accent1"/>
                </a:solidFill>
                <a:latin typeface="Raleway"/>
                <a:ea typeface="Raleway"/>
                <a:cs typeface="Raleway"/>
                <a:sym typeface="Raleway"/>
              </a:rPr>
              <a:t>Goal: find the best w</a:t>
            </a:r>
            <a:r>
              <a:rPr baseline="-25000" lang="fr" sz="1800">
                <a:solidFill>
                  <a:schemeClr val="accent1"/>
                </a:solidFill>
                <a:latin typeface="Raleway"/>
                <a:ea typeface="Raleway"/>
                <a:cs typeface="Raleway"/>
                <a:sym typeface="Raleway"/>
              </a:rPr>
              <a:t>1</a:t>
            </a:r>
            <a:r>
              <a:rPr lang="fr" sz="1800">
                <a:solidFill>
                  <a:schemeClr val="accent1"/>
                </a:solidFill>
                <a:latin typeface="Raleway"/>
                <a:ea typeface="Raleway"/>
                <a:cs typeface="Raleway"/>
                <a:sym typeface="Raleway"/>
              </a:rPr>
              <a:t>, w</a:t>
            </a:r>
            <a:r>
              <a:rPr baseline="-25000" lang="fr" sz="1800">
                <a:solidFill>
                  <a:schemeClr val="accent1"/>
                </a:solidFill>
                <a:latin typeface="Raleway"/>
                <a:ea typeface="Raleway"/>
                <a:cs typeface="Raleway"/>
                <a:sym typeface="Raleway"/>
              </a:rPr>
              <a:t>0</a:t>
            </a:r>
            <a:r>
              <a:rPr lang="fr" sz="1800">
                <a:solidFill>
                  <a:schemeClr val="accent1"/>
                </a:solidFill>
                <a:latin typeface="Raleway"/>
                <a:ea typeface="Raleway"/>
                <a:cs typeface="Raleway"/>
                <a:sym typeface="Raleway"/>
              </a:rPr>
              <a:t> to describe the training data</a:t>
            </a:r>
            <a:endParaRPr sz="1100">
              <a:solidFill>
                <a:schemeClr val="accent1"/>
              </a:solidFill>
            </a:endParaRPr>
          </a:p>
        </p:txBody>
      </p:sp>
      <p:sp>
        <p:nvSpPr>
          <p:cNvPr id="222" name="Google Shape;222;p45"/>
          <p:cNvSpPr/>
          <p:nvPr/>
        </p:nvSpPr>
        <p:spPr>
          <a:xfrm>
            <a:off x="2772544" y="1991981"/>
            <a:ext cx="3000314" cy="1235601"/>
          </a:xfrm>
          <a:custGeom>
            <a:rect b="b" l="l" r="r" t="t"/>
            <a:pathLst>
              <a:path extrusionOk="0" h="69028" w="153744">
                <a:moveTo>
                  <a:pt x="0" y="0"/>
                </a:moveTo>
                <a:cubicBezTo>
                  <a:pt x="21515" y="2092"/>
                  <a:pt x="103467" y="1045"/>
                  <a:pt x="129091" y="12550"/>
                </a:cubicBezTo>
                <a:cubicBezTo>
                  <a:pt x="154715" y="24055"/>
                  <a:pt x="149635" y="59615"/>
                  <a:pt x="153744" y="69028"/>
                </a:cubicBezTo>
              </a:path>
            </a:pathLst>
          </a:custGeom>
          <a:noFill/>
          <a:ln cap="flat" cmpd="sng" w="19050">
            <a:solidFill>
              <a:schemeClr val="accent1"/>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par>
                          <p:cTn fill="hold">
                            <p:stCondLst>
                              <p:cond delay="1"/>
                            </p:stCondLst>
                            <p:childTnLst>
                              <p:par>
                                <p:cTn fill="hold" nodeType="afterEffect" presetClass="emph" presetID="8" presetSubtype="0">
                                  <p:stCondLst>
                                    <p:cond delay="0"/>
                                  </p:stCondLst>
                                  <p:childTnLst>
                                    <p:animRot by="-21600000">
                                      <p:cBhvr>
                                        <p:cTn dur="3000" fill="hold"/>
                                        <p:tgtEl>
                                          <p:spTgt spid="22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ph idx="1" type="body"/>
          </p:nvPr>
        </p:nvSpPr>
        <p:spPr>
          <a:xfrm>
            <a:off x="311700" y="923875"/>
            <a:ext cx="8520600" cy="34164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1600"/>
              </a:spcAft>
              <a:buNone/>
            </a:pPr>
            <a:r>
              <a:rPr lang="fr"/>
              <a:t>How do we estimate how good a model is ? </a:t>
            </a:r>
            <a:endParaRPr/>
          </a:p>
        </p:txBody>
      </p:sp>
      <p:sp>
        <p:nvSpPr>
          <p:cNvPr id="228" name="Google Shape;228;p46"/>
          <p:cNvSpPr txBox="1"/>
          <p:nvPr>
            <p:ph type="title"/>
          </p:nvPr>
        </p:nvSpPr>
        <p:spPr>
          <a:xfrm>
            <a:off x="311700" y="2164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The simplest ”AI”: linear regression</a:t>
            </a:r>
            <a:endParaRPr/>
          </a:p>
        </p:txBody>
      </p:sp>
      <p:sp>
        <p:nvSpPr>
          <p:cNvPr id="229" name="Google Shape;229;p46"/>
          <p:cNvSpPr txBox="1"/>
          <p:nvPr/>
        </p:nvSpPr>
        <p:spPr>
          <a:xfrm>
            <a:off x="529208" y="1585645"/>
            <a:ext cx="3754800" cy="1269600"/>
          </a:xfrm>
          <a:prstGeom prst="rect">
            <a:avLst/>
          </a:prstGeom>
          <a:blipFill rotWithShape="1">
            <a:blip r:embed="rId3">
              <a:alphaModFix/>
            </a:blip>
            <a:stretch>
              <a:fillRect b="-2989" l="-1769" r="-509" t="-297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pic>
        <p:nvPicPr>
          <p:cNvPr id="230" name="Google Shape;230;p46"/>
          <p:cNvPicPr preferRelativeResize="0"/>
          <p:nvPr/>
        </p:nvPicPr>
        <p:blipFill rotWithShape="1">
          <a:blip r:embed="rId4">
            <a:alphaModFix/>
          </a:blip>
          <a:srcRect b="0" l="3956" r="0" t="11166"/>
          <a:stretch/>
        </p:blipFill>
        <p:spPr>
          <a:xfrm>
            <a:off x="4188940" y="1585645"/>
            <a:ext cx="4975616" cy="3451685"/>
          </a:xfrm>
          <a:prstGeom prst="rect">
            <a:avLst/>
          </a:prstGeom>
          <a:noFill/>
          <a:ln>
            <a:noFill/>
          </a:ln>
        </p:spPr>
      </p:pic>
      <p:cxnSp>
        <p:nvCxnSpPr>
          <p:cNvPr id="231" name="Google Shape;231;p46"/>
          <p:cNvCxnSpPr/>
          <p:nvPr/>
        </p:nvCxnSpPr>
        <p:spPr>
          <a:xfrm flipH="1" rot="10800000">
            <a:off x="5063181" y="3154135"/>
            <a:ext cx="3345600" cy="516300"/>
          </a:xfrm>
          <a:prstGeom prst="straightConnector1">
            <a:avLst/>
          </a:prstGeom>
          <a:noFill/>
          <a:ln cap="flat" cmpd="sng" w="25400">
            <a:solidFill>
              <a:schemeClr val="accent1"/>
            </a:solidFill>
            <a:prstDash val="solid"/>
            <a:miter lim="800000"/>
            <a:headEnd len="sm" w="sm" type="none"/>
            <a:tailEnd len="sm" w="sm" type="none"/>
          </a:ln>
        </p:spPr>
      </p:cxnSp>
      <p:cxnSp>
        <p:nvCxnSpPr>
          <p:cNvPr id="232" name="Google Shape;232;p46"/>
          <p:cNvCxnSpPr/>
          <p:nvPr/>
        </p:nvCxnSpPr>
        <p:spPr>
          <a:xfrm>
            <a:off x="6848732" y="1816443"/>
            <a:ext cx="0" cy="1617900"/>
          </a:xfrm>
          <a:prstGeom prst="straightConnector1">
            <a:avLst/>
          </a:prstGeom>
          <a:noFill/>
          <a:ln cap="flat" cmpd="sng" w="25400">
            <a:solidFill>
              <a:schemeClr val="accent1"/>
            </a:solidFill>
            <a:prstDash val="dash"/>
            <a:miter lim="800000"/>
            <a:headEnd len="lg" w="lg" type="triangle"/>
            <a:tailEnd len="lg" w="lg" type="triangle"/>
          </a:ln>
        </p:spPr>
      </p:cxnSp>
      <p:sp>
        <p:nvSpPr>
          <p:cNvPr id="233" name="Google Shape;233;p46"/>
          <p:cNvSpPr txBox="1"/>
          <p:nvPr/>
        </p:nvSpPr>
        <p:spPr>
          <a:xfrm>
            <a:off x="6199528" y="1989435"/>
            <a:ext cx="536400" cy="438600"/>
          </a:xfrm>
          <a:prstGeom prst="rect">
            <a:avLst/>
          </a:prstGeom>
          <a:blipFill rotWithShape="1">
            <a:blip r:embed="rId5">
              <a:alphaModFix/>
            </a:blip>
            <a:stretch>
              <a:fillRect b="-424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cxnSp>
        <p:nvCxnSpPr>
          <p:cNvPr id="234" name="Google Shape;234;p46"/>
          <p:cNvCxnSpPr/>
          <p:nvPr/>
        </p:nvCxnSpPr>
        <p:spPr>
          <a:xfrm>
            <a:off x="5433884" y="3589637"/>
            <a:ext cx="0" cy="552900"/>
          </a:xfrm>
          <a:prstGeom prst="straightConnector1">
            <a:avLst/>
          </a:prstGeom>
          <a:noFill/>
          <a:ln cap="flat" cmpd="sng" w="25400">
            <a:solidFill>
              <a:schemeClr val="accent1"/>
            </a:solidFill>
            <a:prstDash val="dash"/>
            <a:miter lim="800000"/>
            <a:headEnd len="lg" w="lg" type="triangle"/>
            <a:tailEnd len="lg" w="lg" type="triangle"/>
          </a:ln>
        </p:spPr>
      </p:cxnSp>
      <p:cxnSp>
        <p:nvCxnSpPr>
          <p:cNvPr id="235" name="Google Shape;235;p46"/>
          <p:cNvCxnSpPr/>
          <p:nvPr/>
        </p:nvCxnSpPr>
        <p:spPr>
          <a:xfrm>
            <a:off x="8041159" y="2428016"/>
            <a:ext cx="0" cy="806400"/>
          </a:xfrm>
          <a:prstGeom prst="straightConnector1">
            <a:avLst/>
          </a:prstGeom>
          <a:noFill/>
          <a:ln cap="flat" cmpd="sng" w="25400">
            <a:solidFill>
              <a:schemeClr val="accent1"/>
            </a:solidFill>
            <a:prstDash val="dash"/>
            <a:miter lim="800000"/>
            <a:headEnd len="lg" w="lg" type="triangle"/>
            <a:tailEnd len="lg" w="lg" type="triangle"/>
          </a:ln>
        </p:spPr>
      </p:cxnSp>
      <p:sp>
        <p:nvSpPr>
          <p:cNvPr id="236" name="Google Shape;236;p46"/>
          <p:cNvSpPr txBox="1"/>
          <p:nvPr/>
        </p:nvSpPr>
        <p:spPr>
          <a:xfrm>
            <a:off x="4956604" y="3552056"/>
            <a:ext cx="536400" cy="429900"/>
          </a:xfrm>
          <a:prstGeom prst="rect">
            <a:avLst/>
          </a:prstGeom>
          <a:blipFill rotWithShape="1">
            <a:blip r:embed="rId6">
              <a:alphaModFix/>
            </a:blip>
            <a:stretch>
              <a:fillRect b="-637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237" name="Google Shape;237;p46"/>
          <p:cNvSpPr txBox="1"/>
          <p:nvPr/>
        </p:nvSpPr>
        <p:spPr>
          <a:xfrm>
            <a:off x="7974030" y="2399357"/>
            <a:ext cx="536400" cy="438600"/>
          </a:xfrm>
          <a:prstGeom prst="rect">
            <a:avLst/>
          </a:prstGeom>
          <a:blipFill rotWithShape="1">
            <a:blip r:embed="rId7">
              <a:alphaModFix/>
            </a:blip>
            <a:stretch>
              <a:fillRect b="-2129"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
        <p:nvSpPr>
          <p:cNvPr id="238" name="Google Shape;238;p46"/>
          <p:cNvSpPr txBox="1"/>
          <p:nvPr/>
        </p:nvSpPr>
        <p:spPr>
          <a:xfrm>
            <a:off x="529208" y="2942305"/>
            <a:ext cx="3754800" cy="1356600"/>
          </a:xfrm>
          <a:prstGeom prst="rect">
            <a:avLst/>
          </a:prstGeom>
          <a:blipFill rotWithShape="1">
            <a:blip r:embed="rId8">
              <a:alphaModFix/>
            </a:blip>
            <a:stretch>
              <a:fillRect b="-65027" l="-1769" r="0" t="-3498"/>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fr" sz="1400">
                <a:latin typeface="Calibri"/>
                <a:ea typeface="Calibri"/>
                <a:cs typeface="Calibri"/>
                <a:sym typeface="Calibri"/>
              </a:rPr>
              <a:t>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47"/>
          <p:cNvPicPr preferRelativeResize="0"/>
          <p:nvPr/>
        </p:nvPicPr>
        <p:blipFill>
          <a:blip r:embed="rId3">
            <a:alphaModFix/>
          </a:blip>
          <a:stretch>
            <a:fillRect/>
          </a:stretch>
        </p:blipFill>
        <p:spPr>
          <a:xfrm>
            <a:off x="4432150" y="1032750"/>
            <a:ext cx="4336200" cy="3252150"/>
          </a:xfrm>
          <a:prstGeom prst="rect">
            <a:avLst/>
          </a:prstGeom>
          <a:noFill/>
          <a:ln>
            <a:noFill/>
          </a:ln>
        </p:spPr>
      </p:pic>
      <p:sp>
        <p:nvSpPr>
          <p:cNvPr id="244" name="Google Shape;244;p47"/>
          <p:cNvSpPr txBox="1"/>
          <p:nvPr>
            <p:ph type="title"/>
          </p:nvPr>
        </p:nvSpPr>
        <p:spPr>
          <a:xfrm>
            <a:off x="311700" y="140225"/>
            <a:ext cx="8520600" cy="572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2D5670"/>
              </a:buClr>
              <a:buSzPts val="3300"/>
              <a:buFont typeface="Raleway"/>
              <a:buNone/>
            </a:pPr>
            <a:r>
              <a:rPr lang="fr"/>
              <a:t>The simplest ”AI”: linear regression</a:t>
            </a:r>
            <a:endParaRPr/>
          </a:p>
        </p:txBody>
      </p:sp>
      <p:sp>
        <p:nvSpPr>
          <p:cNvPr id="245" name="Google Shape;245;p47"/>
          <p:cNvSpPr txBox="1"/>
          <p:nvPr>
            <p:ph idx="1" type="body"/>
          </p:nvPr>
        </p:nvSpPr>
        <p:spPr>
          <a:xfrm>
            <a:off x="311700" y="923875"/>
            <a:ext cx="3999900" cy="3416400"/>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120000"/>
              </a:lnSpc>
              <a:spcBef>
                <a:spcPts val="0"/>
              </a:spcBef>
              <a:spcAft>
                <a:spcPts val="0"/>
              </a:spcAft>
              <a:buClr>
                <a:schemeClr val="dk1"/>
              </a:buClr>
              <a:buSzPts val="1800"/>
              <a:buChar char="●"/>
            </a:pPr>
            <a:r>
              <a:rPr lang="fr"/>
              <a:t>We can try all possible values for our parameters</a:t>
            </a:r>
            <a:endParaRPr/>
          </a:p>
          <a:p>
            <a:pPr indent="-177800" lvl="0" marL="177800" rtl="0" algn="l">
              <a:lnSpc>
                <a:spcPct val="120000"/>
              </a:lnSpc>
              <a:spcBef>
                <a:spcPts val="800"/>
              </a:spcBef>
              <a:spcAft>
                <a:spcPts val="0"/>
              </a:spcAft>
              <a:buClr>
                <a:schemeClr val="dk1"/>
              </a:buClr>
              <a:buSzPts val="1800"/>
              <a:buChar char="●"/>
            </a:pPr>
            <a:r>
              <a:rPr lang="fr"/>
              <a:t>For each pair of values we get a loss</a:t>
            </a:r>
            <a:endParaRPr/>
          </a:p>
          <a:p>
            <a:pPr indent="-177800" lvl="0" marL="177800" rtl="0" algn="l">
              <a:lnSpc>
                <a:spcPct val="120000"/>
              </a:lnSpc>
              <a:spcBef>
                <a:spcPts val="800"/>
              </a:spcBef>
              <a:spcAft>
                <a:spcPts val="0"/>
              </a:spcAft>
              <a:buClr>
                <a:schemeClr val="dk1"/>
              </a:buClr>
              <a:buSzPts val="1800"/>
              <a:buChar char="●"/>
            </a:pPr>
            <a:r>
              <a:rPr lang="fr"/>
              <a:t>From all the losses, the best model is the one with the smallest value</a:t>
            </a:r>
            <a:endParaRPr/>
          </a:p>
          <a:p>
            <a:pPr indent="-177800" lvl="0" marL="177800" rtl="0" algn="l">
              <a:lnSpc>
                <a:spcPct val="120000"/>
              </a:lnSpc>
              <a:spcBef>
                <a:spcPts val="800"/>
              </a:spcBef>
              <a:spcAft>
                <a:spcPts val="1600"/>
              </a:spcAft>
              <a:buClr>
                <a:schemeClr val="dk1"/>
              </a:buClr>
              <a:buSzPts val="1800"/>
              <a:buChar char="●"/>
            </a:pPr>
            <a:r>
              <a:rPr lang="fr"/>
              <a:t>If we are close to the optimum, changing a bit a weight is not dramatic -&gt; the loss is “smooth”</a:t>
            </a:r>
            <a:endParaRPr/>
          </a:p>
        </p:txBody>
      </p:sp>
      <p:sp>
        <p:nvSpPr>
          <p:cNvPr id="246" name="Google Shape;246;p47"/>
          <p:cNvSpPr txBox="1"/>
          <p:nvPr/>
        </p:nvSpPr>
        <p:spPr>
          <a:xfrm>
            <a:off x="8319801" y="3341849"/>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3A4CC0"/>
                </a:solidFill>
                <a:latin typeface="Calibri"/>
                <a:ea typeface="Calibri"/>
                <a:cs typeface="Calibri"/>
                <a:sym typeface="Calibri"/>
              </a:rPr>
              <a:t>Good region</a:t>
            </a:r>
            <a:endParaRPr sz="1100"/>
          </a:p>
        </p:txBody>
      </p:sp>
      <p:sp>
        <p:nvSpPr>
          <p:cNvPr id="247" name="Google Shape;247;p47"/>
          <p:cNvSpPr txBox="1"/>
          <p:nvPr/>
        </p:nvSpPr>
        <p:spPr>
          <a:xfrm>
            <a:off x="8319801" y="1482868"/>
            <a:ext cx="6210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400">
                <a:solidFill>
                  <a:srgbClr val="CE443C"/>
                </a:solidFill>
                <a:latin typeface="Calibri"/>
                <a:ea typeface="Calibri"/>
                <a:cs typeface="Calibri"/>
                <a:sym typeface="Calibri"/>
              </a:rPr>
              <a:t>Bad region</a:t>
            </a:r>
            <a:endParaRPr sz="1100"/>
          </a:p>
        </p:txBody>
      </p:sp>
      <p:sp>
        <p:nvSpPr>
          <p:cNvPr id="248" name="Google Shape;248;p47"/>
          <p:cNvSpPr txBox="1"/>
          <p:nvPr/>
        </p:nvSpPr>
        <p:spPr>
          <a:xfrm>
            <a:off x="4759629" y="872004"/>
            <a:ext cx="37548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fr" sz="1800">
                <a:solidFill>
                  <a:schemeClr val="dk1"/>
                </a:solidFill>
                <a:latin typeface="Raleway"/>
                <a:ea typeface="Raleway"/>
                <a:cs typeface="Raleway"/>
                <a:sym typeface="Raleway"/>
              </a:rPr>
              <a:t>“Fixed acidity” = w</a:t>
            </a:r>
            <a:r>
              <a:rPr baseline="-25000" lang="fr" sz="1800">
                <a:solidFill>
                  <a:schemeClr val="dk1"/>
                </a:solidFill>
                <a:latin typeface="Raleway"/>
                <a:ea typeface="Raleway"/>
                <a:cs typeface="Raleway"/>
                <a:sym typeface="Raleway"/>
              </a:rPr>
              <a:t>1</a:t>
            </a:r>
            <a:r>
              <a:rPr lang="fr" sz="1800">
                <a:solidFill>
                  <a:schemeClr val="dk1"/>
                </a:solidFill>
                <a:latin typeface="Raleway"/>
                <a:ea typeface="Raleway"/>
                <a:cs typeface="Raleway"/>
                <a:sym typeface="Raleway"/>
              </a:rPr>
              <a:t> * “density” + w</a:t>
            </a:r>
            <a:r>
              <a:rPr baseline="-25000" lang="fr" sz="1800">
                <a:solidFill>
                  <a:schemeClr val="dk1"/>
                </a:solidFill>
                <a:latin typeface="Raleway"/>
                <a:ea typeface="Raleway"/>
                <a:cs typeface="Raleway"/>
                <a:sym typeface="Raleway"/>
              </a:rPr>
              <a:t>0</a:t>
            </a:r>
            <a:endParaRPr sz="1100">
              <a:solidFill>
                <a:schemeClr val="dk1"/>
              </a:solidFill>
              <a:latin typeface="Raleway"/>
              <a:ea typeface="Raleway"/>
              <a:cs typeface="Raleway"/>
              <a:sym typeface="Raleway"/>
            </a:endParaRPr>
          </a:p>
        </p:txBody>
      </p:sp>
      <p:cxnSp>
        <p:nvCxnSpPr>
          <p:cNvPr id="249" name="Google Shape;249;p47"/>
          <p:cNvCxnSpPr/>
          <p:nvPr/>
        </p:nvCxnSpPr>
        <p:spPr>
          <a:xfrm>
            <a:off x="3907925" y="2608250"/>
            <a:ext cx="2314500" cy="177900"/>
          </a:xfrm>
          <a:prstGeom prst="straightConnector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uillaume">
  <a:themeElements>
    <a:clrScheme name="Simple Light">
      <a:dk1>
        <a:srgbClr val="000000"/>
      </a:dk1>
      <a:lt1>
        <a:srgbClr val="FFFFFF"/>
      </a:lt1>
      <a:dk2>
        <a:srgbClr val="595959"/>
      </a:dk2>
      <a:lt2>
        <a:srgbClr val="EEEEEE"/>
      </a:lt2>
      <a:accent1>
        <a:srgbClr val="E6002E"/>
      </a:accent1>
      <a:accent2>
        <a:srgbClr val="FFC857"/>
      </a:accent2>
      <a:accent3>
        <a:srgbClr val="EF7674"/>
      </a:accent3>
      <a:accent4>
        <a:srgbClr val="233D4D"/>
      </a:accent4>
      <a:accent5>
        <a:srgbClr val="008148"/>
      </a:accent5>
      <a:accent6>
        <a:srgbClr val="EEFF41"/>
      </a:accent6>
      <a:hlink>
        <a:srgbClr val="233D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